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84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5" r:id="rId4"/>
    <p:sldId id="276" r:id="rId5"/>
    <p:sldId id="282" r:id="rId6"/>
    <p:sldId id="279" r:id="rId7"/>
    <p:sldId id="283" r:id="rId8"/>
    <p:sldId id="291" r:id="rId9"/>
    <p:sldId id="292" r:id="rId10"/>
    <p:sldId id="29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69" r:id="rId19"/>
    <p:sldId id="29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3CC6D8-DEFC-45FD-8207-E1ECCC27EA8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6A4DDC-76BD-494E-B503-625555CCBC4A}">
      <dgm:prSet phldrT="[Text]"/>
      <dgm:spPr/>
      <dgm:t>
        <a:bodyPr/>
        <a:lstStyle/>
        <a:p>
          <a:r>
            <a:rPr lang="bg-BG" dirty="0" smtClean="0"/>
            <a:t>Седмица 1</a:t>
          </a:r>
          <a:r>
            <a:rPr lang="en-US" dirty="0" smtClean="0"/>
            <a:t> </a:t>
          </a:r>
          <a:r>
            <a:rPr lang="bg-BG" dirty="0" smtClean="0"/>
            <a:t>(20.04)</a:t>
          </a:r>
          <a:endParaRPr lang="en-US" dirty="0"/>
        </a:p>
      </dgm:t>
    </dgm:pt>
    <dgm:pt modelId="{133DE2D2-6278-469E-8A80-F71EA996A07A}" type="parTrans" cxnId="{7B595755-BE81-46A0-903D-004D1EF6EE33}">
      <dgm:prSet/>
      <dgm:spPr/>
      <dgm:t>
        <a:bodyPr/>
        <a:lstStyle/>
        <a:p>
          <a:endParaRPr lang="en-US"/>
        </a:p>
      </dgm:t>
    </dgm:pt>
    <dgm:pt modelId="{AE4D7DCA-0B66-4207-B896-C721B2CB4C13}" type="sibTrans" cxnId="{7B595755-BE81-46A0-903D-004D1EF6EE33}">
      <dgm:prSet/>
      <dgm:spPr/>
      <dgm:t>
        <a:bodyPr/>
        <a:lstStyle/>
        <a:p>
          <a:endParaRPr lang="en-US"/>
        </a:p>
      </dgm:t>
    </dgm:pt>
    <dgm:pt modelId="{41E3B52E-71B8-4BD0-B1ED-D051FFB12506}">
      <dgm:prSet phldrT="[Text]"/>
      <dgm:spPr/>
      <dgm:t>
        <a:bodyPr/>
        <a:lstStyle/>
        <a:p>
          <a:r>
            <a:rPr lang="bg-BG" dirty="0" smtClean="0"/>
            <a:t>Седмица 2</a:t>
          </a:r>
          <a:r>
            <a:rPr lang="en-US" dirty="0" smtClean="0"/>
            <a:t> </a:t>
          </a:r>
          <a:r>
            <a:rPr lang="bg-BG" dirty="0" smtClean="0"/>
            <a:t>(27.04)</a:t>
          </a:r>
          <a:endParaRPr lang="en-US" dirty="0"/>
        </a:p>
      </dgm:t>
    </dgm:pt>
    <dgm:pt modelId="{DA206B73-34B1-48E4-A513-9978853BF217}" type="parTrans" cxnId="{0F0D3551-AF94-422C-87FE-80E4E27CB025}">
      <dgm:prSet/>
      <dgm:spPr/>
      <dgm:t>
        <a:bodyPr/>
        <a:lstStyle/>
        <a:p>
          <a:endParaRPr lang="en-US"/>
        </a:p>
      </dgm:t>
    </dgm:pt>
    <dgm:pt modelId="{2436D701-8B79-4C2B-92A4-52BC1BA24775}" type="sibTrans" cxnId="{0F0D3551-AF94-422C-87FE-80E4E27CB025}">
      <dgm:prSet/>
      <dgm:spPr/>
      <dgm:t>
        <a:bodyPr/>
        <a:lstStyle/>
        <a:p>
          <a:endParaRPr lang="en-US"/>
        </a:p>
      </dgm:t>
    </dgm:pt>
    <dgm:pt modelId="{CD410504-9F7F-47AE-B46E-CE985680360F}">
      <dgm:prSet phldrT="[Text]"/>
      <dgm:spPr/>
      <dgm:t>
        <a:bodyPr/>
        <a:lstStyle/>
        <a:p>
          <a:r>
            <a:rPr lang="bg-BG" dirty="0" smtClean="0"/>
            <a:t>Драгомир - Разработка на БД</a:t>
          </a:r>
          <a:r>
            <a:rPr lang="en-US" dirty="0" smtClean="0"/>
            <a:t> </a:t>
          </a:r>
          <a:r>
            <a:rPr lang="bg-BG" dirty="0" smtClean="0"/>
            <a:t>и начална разработка на модели за запис</a:t>
          </a:r>
          <a:endParaRPr lang="en-US" dirty="0"/>
        </a:p>
      </dgm:t>
    </dgm:pt>
    <dgm:pt modelId="{995C4470-49EF-4BD9-B00A-AD612181AB58}" type="parTrans" cxnId="{6B045370-B4FF-427A-9929-461476AAE193}">
      <dgm:prSet/>
      <dgm:spPr/>
      <dgm:t>
        <a:bodyPr/>
        <a:lstStyle/>
        <a:p>
          <a:endParaRPr lang="en-US"/>
        </a:p>
      </dgm:t>
    </dgm:pt>
    <dgm:pt modelId="{2B847D36-6E88-4DD3-AABD-579C99426233}" type="sibTrans" cxnId="{6B045370-B4FF-427A-9929-461476AAE193}">
      <dgm:prSet/>
      <dgm:spPr/>
      <dgm:t>
        <a:bodyPr/>
        <a:lstStyle/>
        <a:p>
          <a:endParaRPr lang="en-US"/>
        </a:p>
      </dgm:t>
    </dgm:pt>
    <dgm:pt modelId="{C4FF5CFA-9CEF-4C34-984A-CC28F232798F}">
      <dgm:prSet phldrT="[Text]"/>
      <dgm:spPr/>
      <dgm:t>
        <a:bodyPr/>
        <a:lstStyle/>
        <a:p>
          <a:r>
            <a:rPr lang="bg-BG" dirty="0" smtClean="0"/>
            <a:t>Проучване и тестване на периферия:</a:t>
          </a:r>
          <a:endParaRPr lang="en-US" dirty="0"/>
        </a:p>
      </dgm:t>
    </dgm:pt>
    <dgm:pt modelId="{92813948-C227-4EB2-8530-43003E3CB375}" type="parTrans" cxnId="{710659EC-6706-425F-81BB-5F1E070F7D4D}">
      <dgm:prSet/>
      <dgm:spPr/>
      <dgm:t>
        <a:bodyPr/>
        <a:lstStyle/>
        <a:p>
          <a:endParaRPr lang="en-US"/>
        </a:p>
      </dgm:t>
    </dgm:pt>
    <dgm:pt modelId="{B551F8FA-E415-4EE1-BA68-D13E7D2E980B}" type="sibTrans" cxnId="{710659EC-6706-425F-81BB-5F1E070F7D4D}">
      <dgm:prSet/>
      <dgm:spPr/>
      <dgm:t>
        <a:bodyPr/>
        <a:lstStyle/>
        <a:p>
          <a:endParaRPr lang="en-US"/>
        </a:p>
      </dgm:t>
    </dgm:pt>
    <dgm:pt modelId="{5CBEC7DD-A25D-4956-9A65-6EA385F6FCB5}">
      <dgm:prSet phldrT="[Text]"/>
      <dgm:spPr/>
      <dgm:t>
        <a:bodyPr/>
        <a:lstStyle/>
        <a:p>
          <a:r>
            <a:rPr lang="bg-BG" dirty="0" smtClean="0"/>
            <a:t>Драгомир – Разработка на </a:t>
          </a:r>
          <a:r>
            <a:rPr lang="en-US" dirty="0" smtClean="0"/>
            <a:t>REST</a:t>
          </a:r>
          <a:r>
            <a:rPr lang="bg-BG" dirty="0" smtClean="0"/>
            <a:t>-базираните </a:t>
          </a:r>
          <a:r>
            <a:rPr lang="en-US" dirty="0" smtClean="0"/>
            <a:t>API</a:t>
          </a:r>
          <a:r>
            <a:rPr lang="bg-BG" dirty="0" smtClean="0"/>
            <a:t>-та</a:t>
          </a:r>
          <a:endParaRPr lang="en-US" dirty="0"/>
        </a:p>
      </dgm:t>
    </dgm:pt>
    <dgm:pt modelId="{F342D04F-4D11-41CC-AB66-36041A902B44}" type="parTrans" cxnId="{0687A885-2354-4E9E-B313-4269283F0057}">
      <dgm:prSet/>
      <dgm:spPr/>
      <dgm:t>
        <a:bodyPr/>
        <a:lstStyle/>
        <a:p>
          <a:endParaRPr lang="en-US"/>
        </a:p>
      </dgm:t>
    </dgm:pt>
    <dgm:pt modelId="{BD0F67B1-39E4-45ED-9534-FB8F89E8EEF6}" type="sibTrans" cxnId="{0687A885-2354-4E9E-B313-4269283F0057}">
      <dgm:prSet/>
      <dgm:spPr/>
      <dgm:t>
        <a:bodyPr/>
        <a:lstStyle/>
        <a:p>
          <a:endParaRPr lang="en-US"/>
        </a:p>
      </dgm:t>
    </dgm:pt>
    <dgm:pt modelId="{F7CED298-1605-4B60-9FC8-0A4C25C5AA00}">
      <dgm:prSet phldrT="[Text]"/>
      <dgm:spPr/>
      <dgm:t>
        <a:bodyPr/>
        <a:lstStyle/>
        <a:p>
          <a:r>
            <a:rPr lang="bg-BG" dirty="0" smtClean="0"/>
            <a:t>Кристиян – </a:t>
          </a:r>
          <a:r>
            <a:rPr lang="en-US" dirty="0" smtClean="0"/>
            <a:t>IR Toy | </a:t>
          </a:r>
          <a:r>
            <a:rPr lang="bg-BG" dirty="0" smtClean="0"/>
            <a:t>Дончо – Термо-сензор</a:t>
          </a:r>
          <a:endParaRPr lang="en-US" dirty="0"/>
        </a:p>
      </dgm:t>
    </dgm:pt>
    <dgm:pt modelId="{618E2D9E-4CAE-48D5-9A0F-94DAE74A2D69}" type="parTrans" cxnId="{206D6826-92C5-4EEE-A28E-254E966FF0A0}">
      <dgm:prSet/>
      <dgm:spPr/>
      <dgm:t>
        <a:bodyPr/>
        <a:lstStyle/>
        <a:p>
          <a:endParaRPr lang="en-US"/>
        </a:p>
      </dgm:t>
    </dgm:pt>
    <dgm:pt modelId="{1009FF03-5F93-449C-AF20-55447EEE50AB}" type="sibTrans" cxnId="{206D6826-92C5-4EEE-A28E-254E966FF0A0}">
      <dgm:prSet/>
      <dgm:spPr/>
      <dgm:t>
        <a:bodyPr/>
        <a:lstStyle/>
        <a:p>
          <a:endParaRPr lang="en-US"/>
        </a:p>
      </dgm:t>
    </dgm:pt>
    <dgm:pt modelId="{EA587102-578B-46F3-8D9E-CEC48527A898}">
      <dgm:prSet phldrT="[Text]"/>
      <dgm:spPr/>
      <dgm:t>
        <a:bodyPr/>
        <a:lstStyle/>
        <a:p>
          <a:r>
            <a:rPr lang="bg-BG" dirty="0" smtClean="0"/>
            <a:t>Седмица 3</a:t>
          </a:r>
          <a:r>
            <a:rPr lang="en-US" dirty="0" smtClean="0"/>
            <a:t> </a:t>
          </a:r>
          <a:r>
            <a:rPr lang="bg-BG" dirty="0" smtClean="0"/>
            <a:t>(04.05)</a:t>
          </a:r>
          <a:endParaRPr lang="en-US" dirty="0"/>
        </a:p>
      </dgm:t>
    </dgm:pt>
    <dgm:pt modelId="{5B4D99EA-4A7D-4EFB-95FC-BCCF98693CA7}" type="parTrans" cxnId="{A7B8947C-EA6E-47DE-814B-A0994EFA8C28}">
      <dgm:prSet/>
      <dgm:spPr/>
      <dgm:t>
        <a:bodyPr/>
        <a:lstStyle/>
        <a:p>
          <a:endParaRPr lang="en-US"/>
        </a:p>
      </dgm:t>
    </dgm:pt>
    <dgm:pt modelId="{8D504E2C-8A70-4591-8ECD-4A886FADED33}" type="sibTrans" cxnId="{A7B8947C-EA6E-47DE-814B-A0994EFA8C28}">
      <dgm:prSet/>
      <dgm:spPr/>
      <dgm:t>
        <a:bodyPr/>
        <a:lstStyle/>
        <a:p>
          <a:endParaRPr lang="en-US"/>
        </a:p>
      </dgm:t>
    </dgm:pt>
    <dgm:pt modelId="{038F6A6A-232A-44A4-9628-ADFA8F068F81}">
      <dgm:prSet phldrT="[Text]"/>
      <dgm:spPr/>
      <dgm:t>
        <a:bodyPr/>
        <a:lstStyle/>
        <a:p>
          <a:r>
            <a:rPr lang="bg-BG" dirty="0" smtClean="0"/>
            <a:t>Драгомир - Разработка на </a:t>
          </a:r>
          <a:r>
            <a:rPr lang="en-US" dirty="0" smtClean="0"/>
            <a:t>Client-side </a:t>
          </a:r>
          <a:r>
            <a:rPr lang="bg-BG" dirty="0" smtClean="0"/>
            <a:t>приложението</a:t>
          </a:r>
          <a:endParaRPr lang="en-US" dirty="0"/>
        </a:p>
      </dgm:t>
    </dgm:pt>
    <dgm:pt modelId="{403B4542-B2F8-496D-BBEA-3A684B1106F9}" type="parTrans" cxnId="{0DC50B81-769A-4AC7-8C73-8EF8D8334AA1}">
      <dgm:prSet/>
      <dgm:spPr/>
      <dgm:t>
        <a:bodyPr/>
        <a:lstStyle/>
        <a:p>
          <a:endParaRPr lang="en-US"/>
        </a:p>
      </dgm:t>
    </dgm:pt>
    <dgm:pt modelId="{ABE7D012-6867-48DA-AF76-FDB8ECBB944D}" type="sibTrans" cxnId="{0DC50B81-769A-4AC7-8C73-8EF8D8334AA1}">
      <dgm:prSet/>
      <dgm:spPr/>
      <dgm:t>
        <a:bodyPr/>
        <a:lstStyle/>
        <a:p>
          <a:endParaRPr lang="en-US"/>
        </a:p>
      </dgm:t>
    </dgm:pt>
    <dgm:pt modelId="{15982A38-A73B-4943-B138-EA0EAB77BC29}">
      <dgm:prSet phldrT="[Text]"/>
      <dgm:spPr/>
      <dgm:t>
        <a:bodyPr/>
        <a:lstStyle/>
        <a:p>
          <a:r>
            <a:rPr lang="bg-BG" dirty="0" smtClean="0"/>
            <a:t>Кристиян - Разработка на </a:t>
          </a:r>
          <a:r>
            <a:rPr lang="bg-BG" dirty="0" err="1" smtClean="0"/>
            <a:t>трансмитер</a:t>
          </a:r>
          <a:endParaRPr lang="en-US" dirty="0"/>
        </a:p>
      </dgm:t>
    </dgm:pt>
    <dgm:pt modelId="{7CBA4BA7-B8C9-4EC9-9C51-4E810224FE14}" type="parTrans" cxnId="{B767AB03-F7F7-492B-8158-C75E1682A10F}">
      <dgm:prSet/>
      <dgm:spPr/>
      <dgm:t>
        <a:bodyPr/>
        <a:lstStyle/>
        <a:p>
          <a:endParaRPr lang="en-US"/>
        </a:p>
      </dgm:t>
    </dgm:pt>
    <dgm:pt modelId="{9295158E-0763-4655-AD0E-61686A560F58}" type="sibTrans" cxnId="{B767AB03-F7F7-492B-8158-C75E1682A10F}">
      <dgm:prSet/>
      <dgm:spPr/>
      <dgm:t>
        <a:bodyPr/>
        <a:lstStyle/>
        <a:p>
          <a:endParaRPr lang="en-US"/>
        </a:p>
      </dgm:t>
    </dgm:pt>
    <dgm:pt modelId="{5CA89521-836B-470D-B51C-F8A4714D4EFF}">
      <dgm:prSet phldrT="[Text]"/>
      <dgm:spPr/>
      <dgm:t>
        <a:bodyPr/>
        <a:lstStyle/>
        <a:p>
          <a:r>
            <a:rPr lang="bg-BG" dirty="0" smtClean="0"/>
            <a:t>Седмица 4</a:t>
          </a:r>
          <a:r>
            <a:rPr lang="en-US" dirty="0" smtClean="0"/>
            <a:t> </a:t>
          </a:r>
          <a:r>
            <a:rPr lang="bg-BG" dirty="0" smtClean="0"/>
            <a:t>(11.05)</a:t>
          </a:r>
          <a:endParaRPr lang="en-US" dirty="0"/>
        </a:p>
      </dgm:t>
    </dgm:pt>
    <dgm:pt modelId="{D7F37AAF-020D-463D-9735-A1336884A6AE}" type="parTrans" cxnId="{6D853954-67EB-442C-9F5A-866B9247A562}">
      <dgm:prSet/>
      <dgm:spPr/>
      <dgm:t>
        <a:bodyPr/>
        <a:lstStyle/>
        <a:p>
          <a:endParaRPr lang="en-US"/>
        </a:p>
      </dgm:t>
    </dgm:pt>
    <dgm:pt modelId="{C27250CA-FF59-4A03-8472-477331DB98EB}" type="sibTrans" cxnId="{6D853954-67EB-442C-9F5A-866B9247A562}">
      <dgm:prSet/>
      <dgm:spPr/>
      <dgm:t>
        <a:bodyPr/>
        <a:lstStyle/>
        <a:p>
          <a:endParaRPr lang="en-US"/>
        </a:p>
      </dgm:t>
    </dgm:pt>
    <dgm:pt modelId="{63746B76-9534-4F4F-B65B-B8A9AACC03F9}">
      <dgm:prSet phldrT="[Text]"/>
      <dgm:spPr/>
      <dgm:t>
        <a:bodyPr/>
        <a:lstStyle/>
        <a:p>
          <a:r>
            <a:rPr lang="bg-BG" dirty="0" smtClean="0"/>
            <a:t>Тестване и премахване на неизправности – Всички </a:t>
          </a:r>
          <a:r>
            <a:rPr lang="bg-BG" dirty="0" smtClean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525F31A2-90BB-4E18-B1F5-10D38B8099D9}" type="parTrans" cxnId="{36634D94-C210-4DDC-A75A-FBCAAFC75039}">
      <dgm:prSet/>
      <dgm:spPr/>
      <dgm:t>
        <a:bodyPr/>
        <a:lstStyle/>
        <a:p>
          <a:endParaRPr lang="en-US"/>
        </a:p>
      </dgm:t>
    </dgm:pt>
    <dgm:pt modelId="{A9C1E709-4F9E-4AAB-BB7C-51A08921302E}" type="sibTrans" cxnId="{36634D94-C210-4DDC-A75A-FBCAAFC75039}">
      <dgm:prSet/>
      <dgm:spPr/>
      <dgm:t>
        <a:bodyPr/>
        <a:lstStyle/>
        <a:p>
          <a:endParaRPr lang="en-US"/>
        </a:p>
      </dgm:t>
    </dgm:pt>
    <dgm:pt modelId="{B619F932-2A79-4185-8126-EA8199525BD3}">
      <dgm:prSet phldrT="[Text]"/>
      <dgm:spPr/>
      <dgm:t>
        <a:bodyPr/>
        <a:lstStyle/>
        <a:p>
          <a:r>
            <a:rPr lang="bg-BG" dirty="0" smtClean="0"/>
            <a:t>Дончо - Обединяване на различните компоненти и тестване</a:t>
          </a:r>
          <a:endParaRPr lang="en-US" dirty="0"/>
        </a:p>
      </dgm:t>
    </dgm:pt>
    <dgm:pt modelId="{82DC4D48-75D6-4199-B1CF-981F681030D5}" type="parTrans" cxnId="{3FD8D928-1DAA-4C7A-A81D-7465940D0060}">
      <dgm:prSet/>
      <dgm:spPr/>
      <dgm:t>
        <a:bodyPr/>
        <a:lstStyle/>
        <a:p>
          <a:endParaRPr lang="bg-BG"/>
        </a:p>
      </dgm:t>
    </dgm:pt>
    <dgm:pt modelId="{252187FA-372C-4682-932C-E8BA53DF51D0}" type="sibTrans" cxnId="{3FD8D928-1DAA-4C7A-A81D-7465940D0060}">
      <dgm:prSet/>
      <dgm:spPr/>
      <dgm:t>
        <a:bodyPr/>
        <a:lstStyle/>
        <a:p>
          <a:endParaRPr lang="bg-BG"/>
        </a:p>
      </dgm:t>
    </dgm:pt>
    <dgm:pt modelId="{CD60702A-EBA3-42F3-BC5F-0924AD143B5E}">
      <dgm:prSet/>
      <dgm:spPr/>
      <dgm:t>
        <a:bodyPr/>
        <a:lstStyle/>
        <a:p>
          <a:r>
            <a:rPr lang="bg-BG" dirty="0" smtClean="0"/>
            <a:t>Кристиян - Разработка и декодиране на </a:t>
          </a:r>
          <a:r>
            <a:rPr lang="en-US" dirty="0" smtClean="0"/>
            <a:t>IR </a:t>
          </a:r>
          <a:r>
            <a:rPr lang="bg-BG" dirty="0" smtClean="0"/>
            <a:t>сигнали в </a:t>
          </a:r>
          <a:r>
            <a:rPr lang="en-US" dirty="0" smtClean="0"/>
            <a:t>IR Toy</a:t>
          </a:r>
          <a:r>
            <a:rPr lang="bg-BG" dirty="0" smtClean="0"/>
            <a:t> чрез програмен код</a:t>
          </a:r>
          <a:endParaRPr lang="en-US" dirty="0"/>
        </a:p>
      </dgm:t>
    </dgm:pt>
    <dgm:pt modelId="{2CEF2426-DD7D-4949-A5E9-F55627F5808B}" type="parTrans" cxnId="{6A8E3A54-6A22-46F0-B20A-576202C2DA57}">
      <dgm:prSet/>
      <dgm:spPr/>
      <dgm:t>
        <a:bodyPr/>
        <a:lstStyle/>
        <a:p>
          <a:endParaRPr lang="bg-BG"/>
        </a:p>
      </dgm:t>
    </dgm:pt>
    <dgm:pt modelId="{2C213A81-B08B-400A-8B3A-18D7517A6733}" type="sibTrans" cxnId="{6A8E3A54-6A22-46F0-B20A-576202C2DA57}">
      <dgm:prSet/>
      <dgm:spPr/>
      <dgm:t>
        <a:bodyPr/>
        <a:lstStyle/>
        <a:p>
          <a:endParaRPr lang="bg-BG"/>
        </a:p>
      </dgm:t>
    </dgm:pt>
    <dgm:pt modelId="{F6B0C061-DE4F-48C8-B260-B2599CC8EEDC}">
      <dgm:prSet/>
      <dgm:spPr/>
      <dgm:t>
        <a:bodyPr/>
        <a:lstStyle/>
        <a:p>
          <a:r>
            <a:rPr lang="bg-BG" dirty="0" smtClean="0"/>
            <a:t>Дончо – Разработка на реле, управление чрез програмен код</a:t>
          </a:r>
          <a:endParaRPr lang="en-US" dirty="0"/>
        </a:p>
      </dgm:t>
    </dgm:pt>
    <dgm:pt modelId="{BC0BCDFB-0029-40D8-A1C8-009C8EE33DBF}" type="parTrans" cxnId="{FEF120AC-2036-4FAB-9B59-E6143DCE10D6}">
      <dgm:prSet/>
      <dgm:spPr/>
      <dgm:t>
        <a:bodyPr/>
        <a:lstStyle/>
        <a:p>
          <a:endParaRPr lang="bg-BG"/>
        </a:p>
      </dgm:t>
    </dgm:pt>
    <dgm:pt modelId="{65A93730-1269-4F25-A8CE-92E99750104E}" type="sibTrans" cxnId="{FEF120AC-2036-4FAB-9B59-E6143DCE10D6}">
      <dgm:prSet/>
      <dgm:spPr/>
      <dgm:t>
        <a:bodyPr/>
        <a:lstStyle/>
        <a:p>
          <a:endParaRPr lang="bg-BG"/>
        </a:p>
      </dgm:t>
    </dgm:pt>
    <dgm:pt modelId="{3C8183E2-2FAA-445E-95CA-B6EAE1BD96A4}" type="pres">
      <dgm:prSet presAssocID="{C53CC6D8-DEFC-45FD-8207-E1ECCC27EA8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8C8C3261-BECB-4831-A956-F708E080C04D}" type="pres">
      <dgm:prSet presAssocID="{516A4DDC-76BD-494E-B503-625555CCBC4A}" presName="composite" presStyleCnt="0"/>
      <dgm:spPr/>
    </dgm:pt>
    <dgm:pt modelId="{35B7A6B0-38B7-4B21-9868-26C6A15C7FBE}" type="pres">
      <dgm:prSet presAssocID="{516A4DDC-76BD-494E-B503-625555CCBC4A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2D33A228-9BB2-4AEC-A8E1-CBD4CD139E1A}" type="pres">
      <dgm:prSet presAssocID="{516A4DDC-76BD-494E-B503-625555CCBC4A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94A8D34C-AB16-4736-9E7A-E2BE9A9C8B5B}" type="pres">
      <dgm:prSet presAssocID="{AE4D7DCA-0B66-4207-B896-C721B2CB4C13}" presName="sp" presStyleCnt="0"/>
      <dgm:spPr/>
    </dgm:pt>
    <dgm:pt modelId="{BBF607C8-B0C7-4801-AD02-A0A08BE8A212}" type="pres">
      <dgm:prSet presAssocID="{41E3B52E-71B8-4BD0-B1ED-D051FFB12506}" presName="composite" presStyleCnt="0"/>
      <dgm:spPr/>
    </dgm:pt>
    <dgm:pt modelId="{B651DCCD-7BD4-4A28-8D9D-7E48D730D5E8}" type="pres">
      <dgm:prSet presAssocID="{41E3B52E-71B8-4BD0-B1ED-D051FFB12506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2AD4A64C-7DBA-4F92-8E1A-B3296F8F86A7}" type="pres">
      <dgm:prSet presAssocID="{41E3B52E-71B8-4BD0-B1ED-D051FFB12506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F4DF066B-0355-4D0A-9883-343F44D8BCF6}" type="pres">
      <dgm:prSet presAssocID="{2436D701-8B79-4C2B-92A4-52BC1BA24775}" presName="sp" presStyleCnt="0"/>
      <dgm:spPr/>
    </dgm:pt>
    <dgm:pt modelId="{B5EAA425-660F-4FCF-A672-D0C82BA9BFB3}" type="pres">
      <dgm:prSet presAssocID="{EA587102-578B-46F3-8D9E-CEC48527A898}" presName="composite" presStyleCnt="0"/>
      <dgm:spPr/>
    </dgm:pt>
    <dgm:pt modelId="{5DFF0D8C-BEDB-4FB2-90EC-BE45C5157BB6}" type="pres">
      <dgm:prSet presAssocID="{EA587102-578B-46F3-8D9E-CEC48527A898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6A5F91CC-5ABB-4126-8E08-D93C8EF9A8C6}" type="pres">
      <dgm:prSet presAssocID="{EA587102-578B-46F3-8D9E-CEC48527A898}" presName="descendantText" presStyleLbl="alignAcc1" presStyleIdx="2" presStyleCnt="4" custScaleY="132968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FBE79FB9-9184-4DA4-84B6-CAA73EEA677B}" type="pres">
      <dgm:prSet presAssocID="{8D504E2C-8A70-4591-8ECD-4A886FADED33}" presName="sp" presStyleCnt="0"/>
      <dgm:spPr/>
    </dgm:pt>
    <dgm:pt modelId="{61DAEA29-00E5-439A-BED7-5733394D9707}" type="pres">
      <dgm:prSet presAssocID="{5CA89521-836B-470D-B51C-F8A4714D4EFF}" presName="composite" presStyleCnt="0"/>
      <dgm:spPr/>
    </dgm:pt>
    <dgm:pt modelId="{5ABFAEEF-8E06-4AA3-8329-19BB4EF1FAE4}" type="pres">
      <dgm:prSet presAssocID="{5CA89521-836B-470D-B51C-F8A4714D4EFF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F2CDCE93-C68B-4D99-B92F-D1C6ADDBA7B4}" type="pres">
      <dgm:prSet presAssocID="{5CA89521-836B-470D-B51C-F8A4714D4EFF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3E4989EA-57C1-4DFB-A87F-AF25652B9813}" type="presOf" srcId="{5CA89521-836B-470D-B51C-F8A4714D4EFF}" destId="{5ABFAEEF-8E06-4AA3-8329-19BB4EF1FAE4}" srcOrd="0" destOrd="0" presId="urn:microsoft.com/office/officeart/2005/8/layout/chevron2"/>
    <dgm:cxn modelId="{36634D94-C210-4DDC-A75A-FBCAAFC75039}" srcId="{5CA89521-836B-470D-B51C-F8A4714D4EFF}" destId="{63746B76-9534-4F4F-B65B-B8A9AACC03F9}" srcOrd="0" destOrd="0" parTransId="{525F31A2-90BB-4E18-B1F5-10D38B8099D9}" sibTransId="{A9C1E709-4F9E-4AAB-BB7C-51A08921302E}"/>
    <dgm:cxn modelId="{0F0D3551-AF94-422C-87FE-80E4E27CB025}" srcId="{C53CC6D8-DEFC-45FD-8207-E1ECCC27EA85}" destId="{41E3B52E-71B8-4BD0-B1ED-D051FFB12506}" srcOrd="1" destOrd="0" parTransId="{DA206B73-34B1-48E4-A513-9978853BF217}" sibTransId="{2436D701-8B79-4C2B-92A4-52BC1BA24775}"/>
    <dgm:cxn modelId="{C07677E4-46C9-4259-9751-A0BAF7AB20B1}" type="presOf" srcId="{CD60702A-EBA3-42F3-BC5F-0924AD143B5E}" destId="{2AD4A64C-7DBA-4F92-8E1A-B3296F8F86A7}" srcOrd="0" destOrd="1" presId="urn:microsoft.com/office/officeart/2005/8/layout/chevron2"/>
    <dgm:cxn modelId="{AE7A9952-BDD1-4968-BC5E-A246563146F4}" type="presOf" srcId="{5CBEC7DD-A25D-4956-9A65-6EA385F6FCB5}" destId="{2AD4A64C-7DBA-4F92-8E1A-B3296F8F86A7}" srcOrd="0" destOrd="0" presId="urn:microsoft.com/office/officeart/2005/8/layout/chevron2"/>
    <dgm:cxn modelId="{7B595755-BE81-46A0-903D-004D1EF6EE33}" srcId="{C53CC6D8-DEFC-45FD-8207-E1ECCC27EA85}" destId="{516A4DDC-76BD-494E-B503-625555CCBC4A}" srcOrd="0" destOrd="0" parTransId="{133DE2D2-6278-469E-8A80-F71EA996A07A}" sibTransId="{AE4D7DCA-0B66-4207-B896-C721B2CB4C13}"/>
    <dgm:cxn modelId="{5A2F1B13-21A2-4B42-9391-2CAD8F126970}" type="presOf" srcId="{41E3B52E-71B8-4BD0-B1ED-D051FFB12506}" destId="{B651DCCD-7BD4-4A28-8D9D-7E48D730D5E8}" srcOrd="0" destOrd="0" presId="urn:microsoft.com/office/officeart/2005/8/layout/chevron2"/>
    <dgm:cxn modelId="{6B367F72-D655-451D-962B-B127908D8FE0}" type="presOf" srcId="{63746B76-9534-4F4F-B65B-B8A9AACC03F9}" destId="{F2CDCE93-C68B-4D99-B92F-D1C6ADDBA7B4}" srcOrd="0" destOrd="0" presId="urn:microsoft.com/office/officeart/2005/8/layout/chevron2"/>
    <dgm:cxn modelId="{0687A885-2354-4E9E-B313-4269283F0057}" srcId="{41E3B52E-71B8-4BD0-B1ED-D051FFB12506}" destId="{5CBEC7DD-A25D-4956-9A65-6EA385F6FCB5}" srcOrd="0" destOrd="0" parTransId="{F342D04F-4D11-41CC-AB66-36041A902B44}" sibTransId="{BD0F67B1-39E4-45ED-9534-FB8F89E8EEF6}"/>
    <dgm:cxn modelId="{206D6826-92C5-4EEE-A28E-254E966FF0A0}" srcId="{516A4DDC-76BD-494E-B503-625555CCBC4A}" destId="{F7CED298-1605-4B60-9FC8-0A4C25C5AA00}" srcOrd="2" destOrd="0" parTransId="{618E2D9E-4CAE-48D5-9A0F-94DAE74A2D69}" sibTransId="{1009FF03-5F93-449C-AF20-55447EEE50AB}"/>
    <dgm:cxn modelId="{FD261B2D-3207-4AED-87A4-AE99198F97F2}" type="presOf" srcId="{EA587102-578B-46F3-8D9E-CEC48527A898}" destId="{5DFF0D8C-BEDB-4FB2-90EC-BE45C5157BB6}" srcOrd="0" destOrd="0" presId="urn:microsoft.com/office/officeart/2005/8/layout/chevron2"/>
    <dgm:cxn modelId="{BB066128-09A0-4168-A508-43E6E5BA7ADE}" type="presOf" srcId="{F7CED298-1605-4B60-9FC8-0A4C25C5AA00}" destId="{2D33A228-9BB2-4AEC-A8E1-CBD4CD139E1A}" srcOrd="0" destOrd="2" presId="urn:microsoft.com/office/officeart/2005/8/layout/chevron2"/>
    <dgm:cxn modelId="{D2A5E126-8DEB-4747-BB39-2CA8B785927F}" type="presOf" srcId="{15982A38-A73B-4943-B138-EA0EAB77BC29}" destId="{6A5F91CC-5ABB-4126-8E08-D93C8EF9A8C6}" srcOrd="0" destOrd="1" presId="urn:microsoft.com/office/officeart/2005/8/layout/chevron2"/>
    <dgm:cxn modelId="{E04935E2-676A-48FC-8E22-3C8DF566C140}" type="presOf" srcId="{038F6A6A-232A-44A4-9628-ADFA8F068F81}" destId="{6A5F91CC-5ABB-4126-8E08-D93C8EF9A8C6}" srcOrd="0" destOrd="0" presId="urn:microsoft.com/office/officeart/2005/8/layout/chevron2"/>
    <dgm:cxn modelId="{6D853954-67EB-442C-9F5A-866B9247A562}" srcId="{C53CC6D8-DEFC-45FD-8207-E1ECCC27EA85}" destId="{5CA89521-836B-470D-B51C-F8A4714D4EFF}" srcOrd="3" destOrd="0" parTransId="{D7F37AAF-020D-463D-9735-A1336884A6AE}" sibTransId="{C27250CA-FF59-4A03-8472-477331DB98EB}"/>
    <dgm:cxn modelId="{6B045370-B4FF-427A-9929-461476AAE193}" srcId="{516A4DDC-76BD-494E-B503-625555CCBC4A}" destId="{CD410504-9F7F-47AE-B46E-CE985680360F}" srcOrd="0" destOrd="0" parTransId="{995C4470-49EF-4BD9-B00A-AD612181AB58}" sibTransId="{2B847D36-6E88-4DD3-AABD-579C99426233}"/>
    <dgm:cxn modelId="{0DC50B81-769A-4AC7-8C73-8EF8D8334AA1}" srcId="{EA587102-578B-46F3-8D9E-CEC48527A898}" destId="{038F6A6A-232A-44A4-9628-ADFA8F068F81}" srcOrd="0" destOrd="0" parTransId="{403B4542-B2F8-496D-BBEA-3A684B1106F9}" sibTransId="{ABE7D012-6867-48DA-AF76-FDB8ECBB944D}"/>
    <dgm:cxn modelId="{B767AB03-F7F7-492B-8158-C75E1682A10F}" srcId="{EA587102-578B-46F3-8D9E-CEC48527A898}" destId="{15982A38-A73B-4943-B138-EA0EAB77BC29}" srcOrd="1" destOrd="0" parTransId="{7CBA4BA7-B8C9-4EC9-9C51-4E810224FE14}" sibTransId="{9295158E-0763-4655-AD0E-61686A560F58}"/>
    <dgm:cxn modelId="{FEF120AC-2036-4FAB-9B59-E6143DCE10D6}" srcId="{41E3B52E-71B8-4BD0-B1ED-D051FFB12506}" destId="{F6B0C061-DE4F-48C8-B260-B2599CC8EEDC}" srcOrd="2" destOrd="0" parTransId="{BC0BCDFB-0029-40D8-A1C8-009C8EE33DBF}" sibTransId="{65A93730-1269-4F25-A8CE-92E99750104E}"/>
    <dgm:cxn modelId="{EB813312-E067-4BBE-B3F2-490403B94FFD}" type="presOf" srcId="{C53CC6D8-DEFC-45FD-8207-E1ECCC27EA85}" destId="{3C8183E2-2FAA-445E-95CA-B6EAE1BD96A4}" srcOrd="0" destOrd="0" presId="urn:microsoft.com/office/officeart/2005/8/layout/chevron2"/>
    <dgm:cxn modelId="{A7B8947C-EA6E-47DE-814B-A0994EFA8C28}" srcId="{C53CC6D8-DEFC-45FD-8207-E1ECCC27EA85}" destId="{EA587102-578B-46F3-8D9E-CEC48527A898}" srcOrd="2" destOrd="0" parTransId="{5B4D99EA-4A7D-4EFB-95FC-BCCF98693CA7}" sibTransId="{8D504E2C-8A70-4591-8ECD-4A886FADED33}"/>
    <dgm:cxn modelId="{3FD8D928-1DAA-4C7A-A81D-7465940D0060}" srcId="{EA587102-578B-46F3-8D9E-CEC48527A898}" destId="{B619F932-2A79-4185-8126-EA8199525BD3}" srcOrd="2" destOrd="0" parTransId="{82DC4D48-75D6-4199-B1CF-981F681030D5}" sibTransId="{252187FA-372C-4682-932C-E8BA53DF51D0}"/>
    <dgm:cxn modelId="{B05E4D0F-2C58-436A-AF44-07215EA36567}" type="presOf" srcId="{CD410504-9F7F-47AE-B46E-CE985680360F}" destId="{2D33A228-9BB2-4AEC-A8E1-CBD4CD139E1A}" srcOrd="0" destOrd="0" presId="urn:microsoft.com/office/officeart/2005/8/layout/chevron2"/>
    <dgm:cxn modelId="{5DB2CE19-45E8-4206-91B0-810A130E5723}" type="presOf" srcId="{C4FF5CFA-9CEF-4C34-984A-CC28F232798F}" destId="{2D33A228-9BB2-4AEC-A8E1-CBD4CD139E1A}" srcOrd="0" destOrd="1" presId="urn:microsoft.com/office/officeart/2005/8/layout/chevron2"/>
    <dgm:cxn modelId="{D976001F-6F67-43E9-A8D6-020FA2801D9E}" type="presOf" srcId="{B619F932-2A79-4185-8126-EA8199525BD3}" destId="{6A5F91CC-5ABB-4126-8E08-D93C8EF9A8C6}" srcOrd="0" destOrd="2" presId="urn:microsoft.com/office/officeart/2005/8/layout/chevron2"/>
    <dgm:cxn modelId="{710659EC-6706-425F-81BB-5F1E070F7D4D}" srcId="{516A4DDC-76BD-494E-B503-625555CCBC4A}" destId="{C4FF5CFA-9CEF-4C34-984A-CC28F232798F}" srcOrd="1" destOrd="0" parTransId="{92813948-C227-4EB2-8530-43003E3CB375}" sibTransId="{B551F8FA-E415-4EE1-BA68-D13E7D2E980B}"/>
    <dgm:cxn modelId="{6A8E3A54-6A22-46F0-B20A-576202C2DA57}" srcId="{41E3B52E-71B8-4BD0-B1ED-D051FFB12506}" destId="{CD60702A-EBA3-42F3-BC5F-0924AD143B5E}" srcOrd="1" destOrd="0" parTransId="{2CEF2426-DD7D-4949-A5E9-F55627F5808B}" sibTransId="{2C213A81-B08B-400A-8B3A-18D7517A6733}"/>
    <dgm:cxn modelId="{DDD1BA41-7378-4527-993E-0601E7BD69A1}" type="presOf" srcId="{516A4DDC-76BD-494E-B503-625555CCBC4A}" destId="{35B7A6B0-38B7-4B21-9868-26C6A15C7FBE}" srcOrd="0" destOrd="0" presId="urn:microsoft.com/office/officeart/2005/8/layout/chevron2"/>
    <dgm:cxn modelId="{51447622-FEA6-4CD2-AE8E-0A6F22603C39}" type="presOf" srcId="{F6B0C061-DE4F-48C8-B260-B2599CC8EEDC}" destId="{2AD4A64C-7DBA-4F92-8E1A-B3296F8F86A7}" srcOrd="0" destOrd="2" presId="urn:microsoft.com/office/officeart/2005/8/layout/chevron2"/>
    <dgm:cxn modelId="{16C9D923-79A5-4F2A-AA97-882AF1ACF565}" type="presParOf" srcId="{3C8183E2-2FAA-445E-95CA-B6EAE1BD96A4}" destId="{8C8C3261-BECB-4831-A956-F708E080C04D}" srcOrd="0" destOrd="0" presId="urn:microsoft.com/office/officeart/2005/8/layout/chevron2"/>
    <dgm:cxn modelId="{C024D3DA-0B71-4C37-8E57-D7107F448867}" type="presParOf" srcId="{8C8C3261-BECB-4831-A956-F708E080C04D}" destId="{35B7A6B0-38B7-4B21-9868-26C6A15C7FBE}" srcOrd="0" destOrd="0" presId="urn:microsoft.com/office/officeart/2005/8/layout/chevron2"/>
    <dgm:cxn modelId="{8F4834BB-77F0-41B6-A72F-AC4F9F8571A5}" type="presParOf" srcId="{8C8C3261-BECB-4831-A956-F708E080C04D}" destId="{2D33A228-9BB2-4AEC-A8E1-CBD4CD139E1A}" srcOrd="1" destOrd="0" presId="urn:microsoft.com/office/officeart/2005/8/layout/chevron2"/>
    <dgm:cxn modelId="{9C3FC577-AD47-4ECA-8EC1-4E2E46883827}" type="presParOf" srcId="{3C8183E2-2FAA-445E-95CA-B6EAE1BD96A4}" destId="{94A8D34C-AB16-4736-9E7A-E2BE9A9C8B5B}" srcOrd="1" destOrd="0" presId="urn:microsoft.com/office/officeart/2005/8/layout/chevron2"/>
    <dgm:cxn modelId="{5F9DE5D8-6D09-4C49-8BAB-F3719FE3E91F}" type="presParOf" srcId="{3C8183E2-2FAA-445E-95CA-B6EAE1BD96A4}" destId="{BBF607C8-B0C7-4801-AD02-A0A08BE8A212}" srcOrd="2" destOrd="0" presId="urn:microsoft.com/office/officeart/2005/8/layout/chevron2"/>
    <dgm:cxn modelId="{CF9BB97F-B1FB-4321-996E-9E260F70BF75}" type="presParOf" srcId="{BBF607C8-B0C7-4801-AD02-A0A08BE8A212}" destId="{B651DCCD-7BD4-4A28-8D9D-7E48D730D5E8}" srcOrd="0" destOrd="0" presId="urn:microsoft.com/office/officeart/2005/8/layout/chevron2"/>
    <dgm:cxn modelId="{7A042EE1-F596-4F08-9E62-EBC968019A0A}" type="presParOf" srcId="{BBF607C8-B0C7-4801-AD02-A0A08BE8A212}" destId="{2AD4A64C-7DBA-4F92-8E1A-B3296F8F86A7}" srcOrd="1" destOrd="0" presId="urn:microsoft.com/office/officeart/2005/8/layout/chevron2"/>
    <dgm:cxn modelId="{985DF007-1541-49B8-A76F-11B4815ABA45}" type="presParOf" srcId="{3C8183E2-2FAA-445E-95CA-B6EAE1BD96A4}" destId="{F4DF066B-0355-4D0A-9883-343F44D8BCF6}" srcOrd="3" destOrd="0" presId="urn:microsoft.com/office/officeart/2005/8/layout/chevron2"/>
    <dgm:cxn modelId="{6BA8FA65-7790-4FC9-AF85-976FE53AC5D5}" type="presParOf" srcId="{3C8183E2-2FAA-445E-95CA-B6EAE1BD96A4}" destId="{B5EAA425-660F-4FCF-A672-D0C82BA9BFB3}" srcOrd="4" destOrd="0" presId="urn:microsoft.com/office/officeart/2005/8/layout/chevron2"/>
    <dgm:cxn modelId="{D6C34517-3656-400D-AEB7-19879483E1A9}" type="presParOf" srcId="{B5EAA425-660F-4FCF-A672-D0C82BA9BFB3}" destId="{5DFF0D8C-BEDB-4FB2-90EC-BE45C5157BB6}" srcOrd="0" destOrd="0" presId="urn:microsoft.com/office/officeart/2005/8/layout/chevron2"/>
    <dgm:cxn modelId="{4FC95D0B-C835-4B72-A9C0-BDD299AE9E22}" type="presParOf" srcId="{B5EAA425-660F-4FCF-A672-D0C82BA9BFB3}" destId="{6A5F91CC-5ABB-4126-8E08-D93C8EF9A8C6}" srcOrd="1" destOrd="0" presId="urn:microsoft.com/office/officeart/2005/8/layout/chevron2"/>
    <dgm:cxn modelId="{739CFAB8-FD3D-4941-9257-D2439EE726D2}" type="presParOf" srcId="{3C8183E2-2FAA-445E-95CA-B6EAE1BD96A4}" destId="{FBE79FB9-9184-4DA4-84B6-CAA73EEA677B}" srcOrd="5" destOrd="0" presId="urn:microsoft.com/office/officeart/2005/8/layout/chevron2"/>
    <dgm:cxn modelId="{E31922EA-1CD0-4439-93D1-14A59AC1C86A}" type="presParOf" srcId="{3C8183E2-2FAA-445E-95CA-B6EAE1BD96A4}" destId="{61DAEA29-00E5-439A-BED7-5733394D9707}" srcOrd="6" destOrd="0" presId="urn:microsoft.com/office/officeart/2005/8/layout/chevron2"/>
    <dgm:cxn modelId="{E2815CC9-4CBA-4FB2-A610-B8135543230B}" type="presParOf" srcId="{61DAEA29-00E5-439A-BED7-5733394D9707}" destId="{5ABFAEEF-8E06-4AA3-8329-19BB4EF1FAE4}" srcOrd="0" destOrd="0" presId="urn:microsoft.com/office/officeart/2005/8/layout/chevron2"/>
    <dgm:cxn modelId="{99178547-EAC6-49A5-B356-17C9F5C355EF}" type="presParOf" srcId="{61DAEA29-00E5-439A-BED7-5733394D9707}" destId="{F2CDCE93-C68B-4D99-B92F-D1C6ADDBA7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7A6B0-38B7-4B21-9868-26C6A15C7FBE}">
      <dsp:nvSpPr>
        <dsp:cNvPr id="0" name=""/>
        <dsp:cNvSpPr/>
      </dsp:nvSpPr>
      <dsp:spPr>
        <a:xfrm rot="5400000">
          <a:off x="-214166" y="215424"/>
          <a:ext cx="1427776" cy="9994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kern="1200" dirty="0" smtClean="0"/>
            <a:t>Седмица 1</a:t>
          </a:r>
          <a:r>
            <a:rPr lang="en-US" sz="1400" kern="1200" dirty="0" smtClean="0"/>
            <a:t> </a:t>
          </a:r>
          <a:r>
            <a:rPr lang="bg-BG" sz="1400" kern="1200" dirty="0" smtClean="0"/>
            <a:t>(20.04)</a:t>
          </a:r>
          <a:endParaRPr lang="en-US" sz="1400" kern="1200" dirty="0"/>
        </a:p>
      </dsp:txBody>
      <dsp:txXfrm rot="-5400000">
        <a:off x="1" y="500980"/>
        <a:ext cx="999443" cy="428333"/>
      </dsp:txXfrm>
    </dsp:sp>
    <dsp:sp modelId="{2D33A228-9BB2-4AEC-A8E1-CBD4CD139E1A}">
      <dsp:nvSpPr>
        <dsp:cNvPr id="0" name=""/>
        <dsp:cNvSpPr/>
      </dsp:nvSpPr>
      <dsp:spPr>
        <a:xfrm rot="5400000">
          <a:off x="5940350" y="-4939648"/>
          <a:ext cx="928054" cy="108098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Драгомир - Разработка на БД</a:t>
          </a:r>
          <a:r>
            <a:rPr lang="en-US" sz="1700" kern="1200" dirty="0" smtClean="0"/>
            <a:t> </a:t>
          </a:r>
          <a:r>
            <a:rPr lang="bg-BG" sz="1700" kern="1200" dirty="0" smtClean="0"/>
            <a:t>и начална разработка на модели за запис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Проучване и тестване на периферия: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Кристиян – </a:t>
          </a:r>
          <a:r>
            <a:rPr lang="en-US" sz="1700" kern="1200" dirty="0" smtClean="0"/>
            <a:t>IR Toy | </a:t>
          </a:r>
          <a:r>
            <a:rPr lang="bg-BG" sz="1700" kern="1200" dirty="0" smtClean="0"/>
            <a:t>Дончо – Термо-сензор</a:t>
          </a:r>
          <a:endParaRPr lang="en-US" sz="1700" kern="1200" dirty="0"/>
        </a:p>
      </dsp:txBody>
      <dsp:txXfrm rot="-5400000">
        <a:off x="999443" y="46563"/>
        <a:ext cx="10764564" cy="837446"/>
      </dsp:txXfrm>
    </dsp:sp>
    <dsp:sp modelId="{B651DCCD-7BD4-4A28-8D9D-7E48D730D5E8}">
      <dsp:nvSpPr>
        <dsp:cNvPr id="0" name=""/>
        <dsp:cNvSpPr/>
      </dsp:nvSpPr>
      <dsp:spPr>
        <a:xfrm rot="5400000">
          <a:off x="-214166" y="1502741"/>
          <a:ext cx="1427776" cy="9994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kern="1200" dirty="0" smtClean="0"/>
            <a:t>Седмица 2</a:t>
          </a:r>
          <a:r>
            <a:rPr lang="en-US" sz="1400" kern="1200" dirty="0" smtClean="0"/>
            <a:t> </a:t>
          </a:r>
          <a:r>
            <a:rPr lang="bg-BG" sz="1400" kern="1200" dirty="0" smtClean="0"/>
            <a:t>(27.04)</a:t>
          </a:r>
          <a:endParaRPr lang="en-US" sz="1400" kern="1200" dirty="0"/>
        </a:p>
      </dsp:txBody>
      <dsp:txXfrm rot="-5400000">
        <a:off x="1" y="1788297"/>
        <a:ext cx="999443" cy="428333"/>
      </dsp:txXfrm>
    </dsp:sp>
    <dsp:sp modelId="{2AD4A64C-7DBA-4F92-8E1A-B3296F8F86A7}">
      <dsp:nvSpPr>
        <dsp:cNvPr id="0" name=""/>
        <dsp:cNvSpPr/>
      </dsp:nvSpPr>
      <dsp:spPr>
        <a:xfrm rot="5400000">
          <a:off x="5940350" y="-3652331"/>
          <a:ext cx="928054" cy="108098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Драгомир – Разработка на </a:t>
          </a:r>
          <a:r>
            <a:rPr lang="en-US" sz="1700" kern="1200" dirty="0" smtClean="0"/>
            <a:t>REST</a:t>
          </a:r>
          <a:r>
            <a:rPr lang="bg-BG" sz="1700" kern="1200" dirty="0" smtClean="0"/>
            <a:t>-базираните </a:t>
          </a:r>
          <a:r>
            <a:rPr lang="en-US" sz="1700" kern="1200" dirty="0" smtClean="0"/>
            <a:t>API</a:t>
          </a:r>
          <a:r>
            <a:rPr lang="bg-BG" sz="1700" kern="1200" dirty="0" smtClean="0"/>
            <a:t>-та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Кристиян - Разработка и декодиране на </a:t>
          </a:r>
          <a:r>
            <a:rPr lang="en-US" sz="1700" kern="1200" dirty="0" smtClean="0"/>
            <a:t>IR </a:t>
          </a:r>
          <a:r>
            <a:rPr lang="bg-BG" sz="1700" kern="1200" dirty="0" smtClean="0"/>
            <a:t>сигнали в </a:t>
          </a:r>
          <a:r>
            <a:rPr lang="en-US" sz="1700" kern="1200" dirty="0" smtClean="0"/>
            <a:t>IR Toy</a:t>
          </a:r>
          <a:r>
            <a:rPr lang="bg-BG" sz="1700" kern="1200" dirty="0" smtClean="0"/>
            <a:t> чрез програмен код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Дончо – Разработка на реле, управление чрез програмен код</a:t>
          </a:r>
          <a:endParaRPr lang="en-US" sz="1700" kern="1200" dirty="0"/>
        </a:p>
      </dsp:txBody>
      <dsp:txXfrm rot="-5400000">
        <a:off x="999443" y="1333880"/>
        <a:ext cx="10764564" cy="837446"/>
      </dsp:txXfrm>
    </dsp:sp>
    <dsp:sp modelId="{5DFF0D8C-BEDB-4FB2-90EC-BE45C5157BB6}">
      <dsp:nvSpPr>
        <dsp:cNvPr id="0" name=""/>
        <dsp:cNvSpPr/>
      </dsp:nvSpPr>
      <dsp:spPr>
        <a:xfrm rot="5400000">
          <a:off x="-214166" y="2943039"/>
          <a:ext cx="1427776" cy="9994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kern="1200" dirty="0" smtClean="0"/>
            <a:t>Седмица 3</a:t>
          </a:r>
          <a:r>
            <a:rPr lang="en-US" sz="1400" kern="1200" dirty="0" smtClean="0"/>
            <a:t> </a:t>
          </a:r>
          <a:r>
            <a:rPr lang="bg-BG" sz="1400" kern="1200" dirty="0" smtClean="0"/>
            <a:t>(04.05)</a:t>
          </a:r>
          <a:endParaRPr lang="en-US" sz="1400" kern="1200" dirty="0"/>
        </a:p>
      </dsp:txBody>
      <dsp:txXfrm rot="-5400000">
        <a:off x="1" y="3228595"/>
        <a:ext cx="999443" cy="428333"/>
      </dsp:txXfrm>
    </dsp:sp>
    <dsp:sp modelId="{6A5F91CC-5ABB-4126-8E08-D93C8EF9A8C6}">
      <dsp:nvSpPr>
        <dsp:cNvPr id="0" name=""/>
        <dsp:cNvSpPr/>
      </dsp:nvSpPr>
      <dsp:spPr>
        <a:xfrm rot="5400000">
          <a:off x="5787369" y="-2212034"/>
          <a:ext cx="1234015" cy="108098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Драгомир - Разработка на </a:t>
          </a:r>
          <a:r>
            <a:rPr lang="en-US" sz="1700" kern="1200" dirty="0" smtClean="0"/>
            <a:t>Client-side </a:t>
          </a:r>
          <a:r>
            <a:rPr lang="bg-BG" sz="1700" kern="1200" dirty="0" smtClean="0"/>
            <a:t>приложението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Кристиян - Разработка на </a:t>
          </a:r>
          <a:r>
            <a:rPr lang="bg-BG" sz="1700" kern="1200" dirty="0" err="1" smtClean="0"/>
            <a:t>трансмитер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Дончо - Обединяване на различните компоненти и тестване</a:t>
          </a:r>
          <a:endParaRPr lang="en-US" sz="1700" kern="1200" dirty="0"/>
        </a:p>
      </dsp:txBody>
      <dsp:txXfrm rot="-5400000">
        <a:off x="999443" y="2636132"/>
        <a:ext cx="10749628" cy="1113535"/>
      </dsp:txXfrm>
    </dsp:sp>
    <dsp:sp modelId="{5ABFAEEF-8E06-4AA3-8329-19BB4EF1FAE4}">
      <dsp:nvSpPr>
        <dsp:cNvPr id="0" name=""/>
        <dsp:cNvSpPr/>
      </dsp:nvSpPr>
      <dsp:spPr>
        <a:xfrm rot="5400000">
          <a:off x="-214166" y="4230356"/>
          <a:ext cx="1427776" cy="9994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kern="1200" dirty="0" smtClean="0"/>
            <a:t>Седмица 4</a:t>
          </a:r>
          <a:r>
            <a:rPr lang="en-US" sz="1400" kern="1200" dirty="0" smtClean="0"/>
            <a:t> </a:t>
          </a:r>
          <a:r>
            <a:rPr lang="bg-BG" sz="1400" kern="1200" dirty="0" smtClean="0"/>
            <a:t>(11.05)</a:t>
          </a:r>
          <a:endParaRPr lang="en-US" sz="1400" kern="1200" dirty="0"/>
        </a:p>
      </dsp:txBody>
      <dsp:txXfrm rot="-5400000">
        <a:off x="1" y="4515912"/>
        <a:ext cx="999443" cy="428333"/>
      </dsp:txXfrm>
    </dsp:sp>
    <dsp:sp modelId="{F2CDCE93-C68B-4D99-B92F-D1C6ADDBA7B4}">
      <dsp:nvSpPr>
        <dsp:cNvPr id="0" name=""/>
        <dsp:cNvSpPr/>
      </dsp:nvSpPr>
      <dsp:spPr>
        <a:xfrm rot="5400000">
          <a:off x="5940350" y="-924717"/>
          <a:ext cx="928054" cy="108098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1700" kern="1200" dirty="0" smtClean="0"/>
            <a:t>Тестване и премахване на неизправности – Всички </a:t>
          </a:r>
          <a:r>
            <a:rPr lang="bg-BG" sz="1700" kern="1200" dirty="0" smtClean="0">
              <a:sym typeface="Wingdings" panose="05000000000000000000" pitchFamily="2" charset="2"/>
            </a:rPr>
            <a:t></a:t>
          </a:r>
          <a:endParaRPr lang="en-US" sz="1700" kern="1200" dirty="0"/>
        </a:p>
      </dsp:txBody>
      <dsp:txXfrm rot="-5400000">
        <a:off x="999443" y="4061494"/>
        <a:ext cx="10764564" cy="837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4/21/2015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4/21/2015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1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96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0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09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7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50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28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9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20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9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03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36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3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9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52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129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1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9533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98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4754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89298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27661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86789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09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8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77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6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0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8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9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4/21/2015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14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4/21/2015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82527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365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799211"/>
            <a:ext cx="9477130" cy="2853925"/>
          </a:xfrm>
        </p:spPr>
        <p:txBody>
          <a:bodyPr/>
          <a:lstStyle/>
          <a:p>
            <a:r>
              <a:rPr lang="ru-RU" sz="4800" b="1" i="1" dirty="0"/>
              <a:t>Система за управление в „Умна къща“</a:t>
            </a:r>
            <a:endParaRPr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4653136"/>
            <a:ext cx="8796164" cy="1233067"/>
          </a:xfrm>
        </p:spPr>
        <p:txBody>
          <a:bodyPr/>
          <a:lstStyle/>
          <a:p>
            <a:r>
              <a:rPr lang="bg-BG" dirty="0" smtClean="0"/>
              <a:t>Проект по Разпределени Вградени Системи, разработен от:</a:t>
            </a:r>
          </a:p>
          <a:p>
            <a:r>
              <a:rPr lang="bg-BG" dirty="0" smtClean="0"/>
              <a:t>Кристиян Стамов, Дончо Колев и Драгомир Тодоров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Toy v.2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4365104"/>
            <a:ext cx="9476195" cy="202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entury Gothic" charset="0"/>
              </a:rPr>
              <a:t>Ir-Toy-USB</a:t>
            </a:r>
            <a:r>
              <a:rPr lang="en-US" sz="1600" dirty="0">
                <a:solidFill>
                  <a:srgbClr val="FFFFFF"/>
                </a:solidFill>
                <a:latin typeface="Century Gothic" charset="0"/>
              </a:rPr>
              <a:t>Infrared Toy</a:t>
            </a:r>
            <a:r>
              <a:rPr lang="bg-BG" sz="1600" dirty="0">
                <a:solidFill>
                  <a:srgbClr val="FFFFFF"/>
                </a:solidFill>
                <a:latin typeface="Century Gothic" charset="0"/>
              </a:rPr>
              <a:t> </a:t>
            </a:r>
            <a:endParaRPr lang="bg-BG" dirty="0">
              <a:solidFill>
                <a:srgbClr val="FFFFFF"/>
              </a:solidFill>
              <a:latin typeface="Century Gothic" charset="0"/>
            </a:endParaRPr>
          </a:p>
          <a:p>
            <a:pPr marL="0" indent="0">
              <a:buNone/>
            </a:pPr>
            <a:r>
              <a:rPr lang="en-US" sz="1600" dirty="0">
                <a:latin typeface="Century Gothic" charset="0"/>
              </a:rPr>
              <a:t>Ir-toy</a:t>
            </a:r>
            <a:r>
              <a:rPr lang="bg-BG" sz="1600" dirty="0">
                <a:latin typeface="Century Gothic" charset="0"/>
              </a:rPr>
              <a:t> се използва за управление на компютър чрез дистанционно, за прихващане и наблюдение на инфрачервените сигнали на логически анализатор както и за прихващане и възпроизвеждане на бутони на дистанционни. </a:t>
            </a:r>
            <a:r>
              <a:rPr lang="en-US" sz="1600" dirty="0">
                <a:latin typeface="Century Gothic" charset="0"/>
              </a:rPr>
              <a:t>Ir-Toy v.2</a:t>
            </a:r>
            <a:r>
              <a:rPr lang="bg-BG" sz="1600" dirty="0">
                <a:latin typeface="Century Gothic" charset="0"/>
              </a:rPr>
              <a:t> има някои подобрения в </a:t>
            </a:r>
            <a:r>
              <a:rPr lang="en-US" sz="1600" dirty="0">
                <a:latin typeface="Century Gothic" charset="0"/>
              </a:rPr>
              <a:t>IR</a:t>
            </a:r>
            <a:r>
              <a:rPr lang="bg-BG" sz="1600" dirty="0">
                <a:latin typeface="Century Gothic" charset="0"/>
              </a:rPr>
              <a:t> </a:t>
            </a:r>
            <a:r>
              <a:rPr lang="en-US" sz="1600" dirty="0">
                <a:latin typeface="Century Gothic" charset="0"/>
              </a:rPr>
              <a:t>transmitter</a:t>
            </a:r>
            <a:r>
              <a:rPr lang="bg-BG" sz="1600" dirty="0">
                <a:latin typeface="Century Gothic" charset="0"/>
              </a:rPr>
              <a:t> от предходната версия. </a:t>
            </a:r>
            <a:endParaRPr lang="en-US" sz="1600" dirty="0">
              <a:latin typeface="Century Gothic" charset="0"/>
            </a:endParaRP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sz="1600" dirty="0">
              <a:latin typeface="Century Gothic" charset="0"/>
            </a:endParaRPr>
          </a:p>
        </p:txBody>
      </p:sp>
      <p:pic>
        <p:nvPicPr>
          <p:cNvPr id="4" name="Picture 3" descr="Irtoy-v2-ac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340768"/>
            <a:ext cx="6485243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Toy v.2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700808"/>
            <a:ext cx="10490449" cy="46085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az-Cyrl-AZ" dirty="0">
                <a:solidFill>
                  <a:srgbClr val="FFFFFF"/>
                </a:solidFill>
                <a:latin typeface="Century Gothic" charset="0"/>
                <a:sym typeface="Wingdings 3" charset="0"/>
              </a:rPr>
              <a:t>Особености</a:t>
            </a:r>
            <a:r>
              <a:rPr lang="az-Cyrl-AZ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:</a:t>
            </a:r>
            <a:endParaRPr lang="az-Cyrl-AZ" dirty="0">
              <a:solidFill>
                <a:srgbClr val="FFFFFF"/>
              </a:solidFill>
              <a:latin typeface="Century Gothic" charset="0"/>
              <a:sym typeface="Wingdings 3" charset="0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NEW</a:t>
            </a:r>
            <a:r>
              <a:rPr lang="en-US" dirty="0">
                <a:solidFill>
                  <a:srgbClr val="FFFFFF"/>
                </a:solidFill>
                <a:latin typeface="Century Gothic" charset="0"/>
                <a:sym typeface="Wingdings 3" charset="0"/>
              </a:rPr>
              <a:t>: 100mA constant current IR transmitter with improved range</a:t>
            </a:r>
          </a:p>
          <a:p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NEW</a:t>
            </a:r>
            <a:r>
              <a:rPr lang="en-US" dirty="0">
                <a:solidFill>
                  <a:srgbClr val="FFFFFF"/>
                </a:solidFill>
                <a:latin typeface="Century Gothic" charset="0"/>
                <a:sym typeface="Wingdings 3" charset="0"/>
              </a:rPr>
              <a:t>: Infrared frequency measurement</a:t>
            </a:r>
          </a:p>
          <a:p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NEW</a:t>
            </a:r>
            <a:r>
              <a:rPr lang="en-US" dirty="0">
                <a:solidFill>
                  <a:srgbClr val="FFFFFF"/>
                </a:solidFill>
                <a:latin typeface="Century Gothic" charset="0"/>
                <a:sym typeface="Wingdings 3" charset="0"/>
              </a:rPr>
              <a:t>: Pin breakout </a:t>
            </a:r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area</a:t>
            </a:r>
            <a:endParaRPr lang="en-US" dirty="0">
              <a:solidFill>
                <a:srgbClr val="FFFFFF"/>
              </a:solidFill>
              <a:latin typeface="Century Gothic" charset="0"/>
              <a:sym typeface="Wingdings 3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entury Gothic" charset="0"/>
                <a:sym typeface="Wingdings 3" charset="0"/>
              </a:rPr>
              <a:t>Supported in </a:t>
            </a:r>
            <a:r>
              <a:rPr lang="en-US" dirty="0" err="1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WinLIRC</a:t>
            </a:r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/ LIRC</a:t>
            </a:r>
            <a:endParaRPr lang="en-US" dirty="0">
              <a:solidFill>
                <a:srgbClr val="FFFFFF"/>
              </a:solidFill>
              <a:latin typeface="Century Gothic" charset="0"/>
              <a:sym typeface="Wingdings 3" charset="0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Infrared </a:t>
            </a:r>
            <a:r>
              <a:rPr lang="en-US" dirty="0">
                <a:solidFill>
                  <a:srgbClr val="FFFFFF"/>
                </a:solidFill>
                <a:latin typeface="Century Gothic" charset="0"/>
                <a:sym typeface="Wingdings 3" charset="0"/>
              </a:rPr>
              <a:t>remote control decoder (RC5)</a:t>
            </a:r>
          </a:p>
          <a:p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Infrared </a:t>
            </a:r>
            <a:r>
              <a:rPr lang="en-US" dirty="0">
                <a:solidFill>
                  <a:srgbClr val="FFFFFF"/>
                </a:solidFill>
                <a:latin typeface="Century Gothic" charset="0"/>
                <a:sym typeface="Wingdings 3" charset="0"/>
              </a:rPr>
              <a:t>signal logic analyzer</a:t>
            </a:r>
          </a:p>
          <a:p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Capture </a:t>
            </a:r>
            <a:r>
              <a:rPr lang="en-US" dirty="0">
                <a:solidFill>
                  <a:srgbClr val="FFFFFF"/>
                </a:solidFill>
                <a:latin typeface="Century Gothic" charset="0"/>
                <a:sym typeface="Wingdings 3" charset="0"/>
              </a:rPr>
              <a:t>and replay infrared signals</a:t>
            </a:r>
          </a:p>
          <a:p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USB </a:t>
            </a:r>
            <a:r>
              <a:rPr lang="en-US" dirty="0">
                <a:solidFill>
                  <a:srgbClr val="FFFFFF"/>
                </a:solidFill>
                <a:latin typeface="Century Gothic" charset="0"/>
                <a:sym typeface="Wingdings 3" charset="0"/>
              </a:rPr>
              <a:t>connection, USB bootloader  for easy </a:t>
            </a:r>
            <a:r>
              <a:rPr lang="en-US" dirty="0" smtClean="0">
                <a:solidFill>
                  <a:srgbClr val="FFFFFF"/>
                </a:solidFill>
                <a:latin typeface="Century Gothic" charset="0"/>
                <a:sym typeface="Wingdings 3" charset="0"/>
              </a:rPr>
              <a:t>updates</a:t>
            </a:r>
          </a:p>
          <a:p>
            <a:r>
              <a:rPr lang="en-US" dirty="0" smtClean="0">
                <a:latin typeface="Century Gothic" charset="0"/>
              </a:rPr>
              <a:t>Open </a:t>
            </a:r>
            <a:r>
              <a:rPr lang="en-US" dirty="0">
                <a:latin typeface="Century Gothic" charset="0"/>
              </a:rPr>
              <a:t>source (CC-BY-SA)</a:t>
            </a:r>
          </a:p>
          <a:p>
            <a:pPr marL="0" indent="0">
              <a:buNone/>
            </a:pPr>
            <a:endParaRPr lang="en-US" dirty="0"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61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Toy v.2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03" y="2052638"/>
            <a:ext cx="6805910" cy="379497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az-Cyrl-AZ" dirty="0">
                <a:solidFill>
                  <a:srgbClr val="FFFFFF"/>
                </a:solidFill>
                <a:latin typeface="Century Gothic" charset="0"/>
              </a:rPr>
              <a:t>Основни компоненти:</a:t>
            </a:r>
          </a:p>
          <a:p>
            <a:pPr marL="0" indent="0">
              <a:buNone/>
            </a:pPr>
            <a:r>
              <a:rPr lang="az-Cyrl-AZ" dirty="0">
                <a:solidFill>
                  <a:srgbClr val="8AD0D6"/>
                </a:solidFill>
                <a:latin typeface="Century Gothic" charset="0"/>
              </a:rPr>
              <a:t>   1.</a:t>
            </a:r>
            <a:r>
              <a:rPr lang="az-Cyrl-AZ" dirty="0">
                <a:solidFill>
                  <a:srgbClr val="FFFFFF"/>
                </a:solidFill>
                <a:latin typeface="Century Gothic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entury Gothic" charset="0"/>
              </a:rPr>
              <a:t>USB MINI-B connector</a:t>
            </a:r>
          </a:p>
          <a:p>
            <a:pPr marL="0" indent="0">
              <a:buNone/>
            </a:pPr>
            <a:r>
              <a:rPr lang="az-Cyrl-AZ" dirty="0">
                <a:solidFill>
                  <a:srgbClr val="8AD0D6"/>
                </a:solidFill>
                <a:latin typeface="Century Gothic" charset="0"/>
              </a:rPr>
              <a:t>   </a:t>
            </a:r>
            <a:r>
              <a:rPr lang="en-US" dirty="0">
                <a:solidFill>
                  <a:srgbClr val="8AD0D6"/>
                </a:solidFill>
                <a:latin typeface="Century Gothic" charset="0"/>
              </a:rPr>
              <a:t>2.</a:t>
            </a:r>
            <a:r>
              <a:rPr lang="en-US" dirty="0">
                <a:solidFill>
                  <a:srgbClr val="FFFFFF"/>
                </a:solidFill>
                <a:latin typeface="Century Gothic" charset="0"/>
              </a:rPr>
              <a:t> Indicator LED, blinks on receive and indicates other functions</a:t>
            </a:r>
            <a:r>
              <a:rPr lang="az-Cyrl-AZ" dirty="0">
                <a:solidFill>
                  <a:srgbClr val="FFFFFF"/>
                </a:solidFill>
                <a:latin typeface="Century Gothic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entury Gothic" charset="0"/>
              </a:rPr>
              <a:t>depending on mode</a:t>
            </a:r>
          </a:p>
          <a:p>
            <a:pPr marL="0" indent="0">
              <a:buNone/>
            </a:pPr>
            <a:r>
              <a:rPr lang="en-US" dirty="0">
                <a:solidFill>
                  <a:srgbClr val="8AD0D6"/>
                </a:solidFill>
                <a:latin typeface="Century Gothic" charset="0"/>
              </a:rPr>
              <a:t>   3.</a:t>
            </a:r>
            <a:r>
              <a:rPr lang="en-US" dirty="0">
                <a:solidFill>
                  <a:srgbClr val="FFFFFF"/>
                </a:solidFill>
                <a:latin typeface="Century Gothic" charset="0"/>
              </a:rPr>
              <a:t>Infrared transmitter LED</a:t>
            </a:r>
          </a:p>
          <a:p>
            <a:pPr marL="0" indent="0">
              <a:buNone/>
            </a:pPr>
            <a:r>
              <a:rPr lang="az-Cyrl-AZ" dirty="0">
                <a:solidFill>
                  <a:srgbClr val="8AD0D6"/>
                </a:solidFill>
                <a:latin typeface="Century Gothic" charset="0"/>
              </a:rPr>
              <a:t>  </a:t>
            </a:r>
            <a:r>
              <a:rPr lang="en-US" dirty="0">
                <a:solidFill>
                  <a:srgbClr val="8AD0D6"/>
                </a:solidFill>
                <a:latin typeface="Century Gothic" charset="0"/>
              </a:rPr>
              <a:t>4.</a:t>
            </a:r>
            <a:r>
              <a:rPr lang="en-US" dirty="0">
                <a:solidFill>
                  <a:srgbClr val="FFFFFF"/>
                </a:solidFill>
                <a:latin typeface="Century Gothic" charset="0"/>
              </a:rPr>
              <a:t>Infrared demodulator</a:t>
            </a:r>
          </a:p>
          <a:p>
            <a:pPr marL="0" indent="0">
              <a:buNone/>
            </a:pPr>
            <a:r>
              <a:rPr lang="en-US" dirty="0">
                <a:solidFill>
                  <a:srgbClr val="8AD0D6"/>
                </a:solidFill>
                <a:latin typeface="Century Gothic" charset="0"/>
              </a:rPr>
              <a:t>  5.</a:t>
            </a:r>
            <a:r>
              <a:rPr lang="en-US" dirty="0">
                <a:solidFill>
                  <a:srgbClr val="FFFFFF"/>
                </a:solidFill>
                <a:latin typeface="Century Gothic" charset="0"/>
              </a:rPr>
              <a:t>Infrared frequency detector</a:t>
            </a:r>
          </a:p>
          <a:p>
            <a:pPr marL="0" indent="0">
              <a:buNone/>
            </a:pPr>
            <a:r>
              <a:rPr lang="az-Cyrl-AZ" dirty="0">
                <a:solidFill>
                  <a:srgbClr val="8AD0D6"/>
                </a:solidFill>
                <a:latin typeface="Century Gothic" charset="0"/>
              </a:rPr>
              <a:t>  </a:t>
            </a:r>
            <a:r>
              <a:rPr lang="en-US" dirty="0">
                <a:solidFill>
                  <a:srgbClr val="8AD0D6"/>
                </a:solidFill>
                <a:latin typeface="Century Gothic" charset="0"/>
              </a:rPr>
              <a:t>6.</a:t>
            </a:r>
            <a:r>
              <a:rPr lang="en-US" dirty="0">
                <a:solidFill>
                  <a:srgbClr val="FFFFFF"/>
                </a:solidFill>
                <a:latin typeface="Century Gothic" charset="0"/>
              </a:rPr>
              <a:t>PIC programming header pins</a:t>
            </a:r>
          </a:p>
          <a:p>
            <a:pPr marL="0" indent="0">
              <a:buNone/>
            </a:pPr>
            <a:r>
              <a:rPr lang="az-Cyrl-AZ" dirty="0">
                <a:solidFill>
                  <a:srgbClr val="8AD0D6"/>
                </a:solidFill>
                <a:latin typeface="Century Gothic" charset="0"/>
              </a:rPr>
              <a:t>  </a:t>
            </a:r>
            <a:r>
              <a:rPr lang="en-US" dirty="0">
                <a:solidFill>
                  <a:srgbClr val="8AD0D6"/>
                </a:solidFill>
                <a:latin typeface="Century Gothic" charset="0"/>
              </a:rPr>
              <a:t>7.</a:t>
            </a:r>
            <a:r>
              <a:rPr lang="en-US" dirty="0">
                <a:solidFill>
                  <a:srgbClr val="FFFFFF"/>
                </a:solidFill>
                <a:latin typeface="Century Gothic" charset="0"/>
              </a:rPr>
              <a:t>Serial UART pins, can be used as a USB-&gt;serial converter</a:t>
            </a:r>
          </a:p>
          <a:p>
            <a:pPr marL="0" indent="0">
              <a:buNone/>
            </a:pPr>
            <a:r>
              <a:rPr lang="az-Cyrl-AZ" dirty="0">
                <a:solidFill>
                  <a:srgbClr val="8AD0D6"/>
                </a:solidFill>
                <a:latin typeface="Century Gothic" charset="0"/>
              </a:rPr>
              <a:t>  </a:t>
            </a:r>
            <a:r>
              <a:rPr lang="en-US" dirty="0">
                <a:solidFill>
                  <a:srgbClr val="8AD0D6"/>
                </a:solidFill>
                <a:latin typeface="Century Gothic" charset="0"/>
              </a:rPr>
              <a:t>8.</a:t>
            </a:r>
            <a:r>
              <a:rPr lang="en-US" dirty="0">
                <a:solidFill>
                  <a:srgbClr val="FFFFFF"/>
                </a:solidFill>
                <a:latin typeface="Century Gothic" charset="0"/>
              </a:rPr>
              <a:t>Access to the infrared transmitter and demodulator signals</a:t>
            </a:r>
          </a:p>
          <a:p>
            <a:pPr marL="0" indent="0">
              <a:buNone/>
            </a:pPr>
            <a:r>
              <a:rPr lang="az-Cyrl-AZ" dirty="0">
                <a:solidFill>
                  <a:srgbClr val="8AD0D6"/>
                </a:solidFill>
                <a:latin typeface="Century Gothic" charset="0"/>
              </a:rPr>
              <a:t>  </a:t>
            </a:r>
            <a:r>
              <a:rPr lang="en-US" dirty="0">
                <a:solidFill>
                  <a:srgbClr val="8AD0D6"/>
                </a:solidFill>
                <a:latin typeface="Century Gothic" charset="0"/>
              </a:rPr>
              <a:t>9.</a:t>
            </a:r>
            <a:r>
              <a:rPr lang="en-US" dirty="0">
                <a:latin typeface="Century Gothic" charset="0"/>
              </a:rPr>
              <a:t>Unused pins, including +5volt supply from USB</a:t>
            </a:r>
          </a:p>
          <a:p>
            <a:endParaRPr lang="en-US" dirty="0"/>
          </a:p>
        </p:txBody>
      </p:sp>
      <p:pic>
        <p:nvPicPr>
          <p:cNvPr id="5" name="Picture 4" descr="Irtoyv2over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48" y="2252719"/>
            <a:ext cx="4898009" cy="277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Toy v.2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2151" y="4767989"/>
            <a:ext cx="8738277" cy="1741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az-Cyrl-AZ" dirty="0">
                <a:latin typeface="Century Gothic" charset="0"/>
              </a:rPr>
              <a:t>Микроконтролерът използван в </a:t>
            </a:r>
            <a:r>
              <a:rPr lang="en-US" dirty="0">
                <a:latin typeface="Century Gothic" charset="0"/>
              </a:rPr>
              <a:t>IR Toy v.2 </a:t>
            </a:r>
            <a:r>
              <a:rPr lang="az-Cyrl-AZ" dirty="0">
                <a:latin typeface="Century Gothic" charset="0"/>
              </a:rPr>
              <a:t>е  </a:t>
            </a:r>
            <a:r>
              <a:rPr lang="en-US" dirty="0">
                <a:latin typeface="Century Gothic" charset="0"/>
              </a:rPr>
              <a:t>PIC18F2550</a:t>
            </a:r>
            <a:r>
              <a:rPr lang="az-Cyrl-AZ" dirty="0">
                <a:latin typeface="Century Gothic" charset="0"/>
              </a:rPr>
              <a:t>на </a:t>
            </a:r>
            <a:r>
              <a:rPr lang="en-US" dirty="0">
                <a:latin typeface="Century Gothic" charset="0"/>
              </a:rPr>
              <a:t>Microchip. </a:t>
            </a:r>
            <a:r>
              <a:rPr lang="az-Cyrl-AZ" dirty="0">
                <a:latin typeface="Century Gothic" charset="0"/>
              </a:rPr>
              <a:t>Всичко използва 5</a:t>
            </a:r>
            <a:r>
              <a:rPr lang="en-US" dirty="0">
                <a:latin typeface="Century Gothic" charset="0"/>
              </a:rPr>
              <a:t>V </a:t>
            </a:r>
            <a:r>
              <a:rPr lang="az-Cyrl-AZ" dirty="0">
                <a:latin typeface="Century Gothic" charset="0"/>
              </a:rPr>
              <a:t>затова захранването е директно от </a:t>
            </a:r>
            <a:r>
              <a:rPr lang="en-US" dirty="0">
                <a:latin typeface="Century Gothic" charset="0"/>
              </a:rPr>
              <a:t>USB </a:t>
            </a:r>
            <a:r>
              <a:rPr lang="az-Cyrl-AZ" dirty="0">
                <a:latin typeface="Century Gothic" charset="0"/>
              </a:rPr>
              <a:t>порта.  </a:t>
            </a:r>
          </a:p>
          <a:p>
            <a:pPr algn="ctr"/>
            <a:endParaRPr lang="en-US"/>
          </a:p>
        </p:txBody>
      </p:sp>
      <p:pic>
        <p:nvPicPr>
          <p:cNvPr id="5" name="Picture 4" descr="Irtoy-v2-microcontroll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174" y="1861404"/>
            <a:ext cx="6601558" cy="27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2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Toy v.2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556792"/>
            <a:ext cx="8978281" cy="1944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entury Gothic" charset="0"/>
              </a:rPr>
              <a:t>Основните компоненти, които ще се използват за реализация на тази част от проекта са:</a:t>
            </a:r>
          </a:p>
          <a:p>
            <a:pPr marL="0" indent="0">
              <a:buNone/>
            </a:pPr>
            <a:r>
              <a:rPr lang="ru-RU" b="1" dirty="0">
                <a:latin typeface="Century Gothic" charset="0"/>
              </a:rPr>
              <a:t>        Infrared demodulator (RX1) - </a:t>
            </a:r>
            <a:r>
              <a:rPr lang="bg-BG" dirty="0" smtClean="0">
                <a:latin typeface="Century Gothic" charset="0"/>
              </a:rPr>
              <a:t>д</a:t>
            </a:r>
            <a:r>
              <a:rPr lang="ru-RU" dirty="0" smtClean="0">
                <a:latin typeface="Century Gothic" charset="0"/>
              </a:rPr>
              <a:t>екодира  </a:t>
            </a:r>
            <a:r>
              <a:rPr lang="ru-RU" dirty="0">
                <a:latin typeface="Century Gothic" charset="0"/>
              </a:rPr>
              <a:t>инфрачервените  сигнали, които </a:t>
            </a:r>
            <a:r>
              <a:rPr lang="ru-RU" dirty="0" smtClean="0">
                <a:latin typeface="Century Gothic" charset="0"/>
              </a:rPr>
              <a:t>е </a:t>
            </a:r>
            <a:r>
              <a:rPr lang="ru-RU" dirty="0">
                <a:latin typeface="Century Gothic" charset="0"/>
              </a:rPr>
              <a:t>прихванал в обсега си. </a:t>
            </a:r>
          </a:p>
          <a:p>
            <a:endParaRPr lang="en-US" dirty="0"/>
          </a:p>
        </p:txBody>
      </p:sp>
      <p:pic>
        <p:nvPicPr>
          <p:cNvPr id="5" name="Picture 4" descr="Usbirtoy-v2-demodula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52" y="3356992"/>
            <a:ext cx="728544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9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Toy v.2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20942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Century Gothic" charset="0"/>
              </a:rPr>
              <a:t>Infrared frequency detector-</a:t>
            </a:r>
          </a:p>
          <a:p>
            <a:pPr marL="0" indent="0">
              <a:buNone/>
            </a:pPr>
            <a:r>
              <a:rPr lang="en-US" dirty="0" smtClean="0">
                <a:latin typeface="Century Gothic" charset="0"/>
              </a:rPr>
              <a:t>  </a:t>
            </a:r>
            <a:r>
              <a:rPr lang="az-Cyrl-AZ" dirty="0" smtClean="0">
                <a:latin typeface="Century Gothic" charset="0"/>
              </a:rPr>
              <a:t>Това е различно от демодулатора по-горе. Демодулатора търси сигнали с 38</a:t>
            </a:r>
            <a:r>
              <a:rPr lang="en-US" dirty="0" smtClean="0">
                <a:latin typeface="Century Gothic" charset="0"/>
              </a:rPr>
              <a:t>kHz  </a:t>
            </a:r>
            <a:r>
              <a:rPr lang="az-Cyrl-AZ" dirty="0" smtClean="0">
                <a:latin typeface="Century Gothic" charset="0"/>
              </a:rPr>
              <a:t>носеща вълна и ги декодира до чист стрийм с продължителност 1</a:t>
            </a:r>
            <a:r>
              <a:rPr lang="en-US" dirty="0" smtClean="0">
                <a:latin typeface="Century Gothic" charset="0"/>
              </a:rPr>
              <a:t>s </a:t>
            </a:r>
            <a:r>
              <a:rPr lang="az-Cyrl-AZ" dirty="0" smtClean="0">
                <a:latin typeface="Century Gothic" charset="0"/>
              </a:rPr>
              <a:t>и 0</a:t>
            </a:r>
            <a:r>
              <a:rPr lang="en-US" dirty="0" smtClean="0">
                <a:latin typeface="Century Gothic" charset="0"/>
              </a:rPr>
              <a:t>s. </a:t>
            </a:r>
            <a:r>
              <a:rPr lang="az-Cyrl-AZ" dirty="0" smtClean="0">
                <a:latin typeface="Century Gothic" charset="0"/>
              </a:rPr>
              <a:t>Декодера търси индивидуални излъчвания на сигналите в носещата вълна.</a:t>
            </a:r>
          </a:p>
          <a:p>
            <a:endParaRPr lang="en-US" dirty="0"/>
          </a:p>
        </p:txBody>
      </p:sp>
      <p:pic>
        <p:nvPicPr>
          <p:cNvPr id="5" name="Picture 4" descr="Usbirtoy-v2-detect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3356992"/>
            <a:ext cx="7425438" cy="27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sbirtoy-v2-transmitter-i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3618682"/>
            <a:ext cx="7807079" cy="281362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Toy v.2</a:t>
            </a:r>
            <a:endParaRPr lang="bg-BG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6111" y="1520942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entury Gothic" charset="0"/>
              </a:rPr>
              <a:t>Infrared transmitter (TX) –</a:t>
            </a:r>
          </a:p>
          <a:p>
            <a:pPr marL="0" indent="0">
              <a:buNone/>
            </a:pPr>
            <a:r>
              <a:rPr lang="en-US" dirty="0">
                <a:latin typeface="Century Gothic" charset="0"/>
              </a:rPr>
              <a:t>  </a:t>
            </a:r>
            <a:r>
              <a:rPr lang="az-Cyrl-AZ" dirty="0">
                <a:latin typeface="Century Gothic" charset="0"/>
              </a:rPr>
              <a:t>Използва се за предаване на сигнали. Той е като всеки друг </a:t>
            </a:r>
            <a:r>
              <a:rPr lang="en-US" dirty="0">
                <a:latin typeface="Century Gothic" charset="0"/>
              </a:rPr>
              <a:t>LED ,  </a:t>
            </a:r>
            <a:r>
              <a:rPr lang="az-Cyrl-AZ" dirty="0">
                <a:latin typeface="Century Gothic" charset="0"/>
              </a:rPr>
              <a:t>но е с дължина на вълната около 940</a:t>
            </a:r>
            <a:r>
              <a:rPr lang="en-US" dirty="0">
                <a:latin typeface="Century Gothic" charset="0"/>
              </a:rPr>
              <a:t>nm </a:t>
            </a:r>
            <a:r>
              <a:rPr lang="az-Cyrl-AZ" dirty="0">
                <a:latin typeface="Century Gothic" charset="0"/>
              </a:rPr>
              <a:t>извън видимия спектър. Трансмитерът е свързан с пин на микроконтролера посредством пулсиращ модулатор. Този модулатор(</a:t>
            </a:r>
            <a:r>
              <a:rPr lang="en-US" dirty="0">
                <a:latin typeface="Century Gothic" charset="0"/>
              </a:rPr>
              <a:t>pulse-width modulator) </a:t>
            </a:r>
            <a:r>
              <a:rPr lang="az-Cyrl-AZ" dirty="0">
                <a:latin typeface="Century Gothic" charset="0"/>
              </a:rPr>
              <a:t>олеснява създаването на инфрачервени сигнали с честоти видими за </a:t>
            </a:r>
            <a:r>
              <a:rPr lang="en-US" dirty="0">
                <a:latin typeface="Century Gothic" charset="0"/>
              </a:rPr>
              <a:t>IR receivers.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Process List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627089"/>
              </p:ext>
            </p:extLst>
          </p:nvPr>
        </p:nvGraphicFramePr>
        <p:xfrm>
          <a:off x="119336" y="1412776"/>
          <a:ext cx="11809312" cy="544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Разпределение на задачите</a:t>
            </a:r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задачите</a:t>
            </a:r>
            <a:br>
              <a:rPr lang="bg-BG" dirty="0"/>
            </a:b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12776"/>
            <a:ext cx="10490449" cy="51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5560" y="2420888"/>
            <a:ext cx="7920880" cy="2088232"/>
          </a:xfrm>
        </p:spPr>
        <p:txBody>
          <a:bodyPr/>
          <a:lstStyle/>
          <a:p>
            <a:pPr algn="ctr"/>
            <a:r>
              <a:rPr lang="bg-BG" dirty="0" smtClean="0"/>
              <a:t>Благодарим за вниманието!</a:t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>Въпроси 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8310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95400" y="1931755"/>
            <a:ext cx="9217024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Системата да следи осветлението и температурата в помещение/помещения и </a:t>
            </a:r>
            <a:r>
              <a:rPr lang="ru-RU" dirty="0" smtClean="0"/>
              <a:t>да</a:t>
            </a:r>
            <a:r>
              <a:rPr lang="en-US" dirty="0" smtClean="0"/>
              <a:t> </a:t>
            </a:r>
            <a:r>
              <a:rPr lang="ru-RU" dirty="0" smtClean="0"/>
              <a:t>подава </a:t>
            </a:r>
            <a:r>
              <a:rPr lang="ru-RU" dirty="0"/>
              <a:t>команди за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управление </a:t>
            </a:r>
            <a:r>
              <a:rPr lang="ru-RU" dirty="0"/>
              <a:t>на база на отчитанията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Управлението на осветлението е чрез </a:t>
            </a:r>
            <a:r>
              <a:rPr lang="ru-RU" dirty="0" smtClean="0"/>
              <a:t>цифрови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изходи </a:t>
            </a:r>
            <a:r>
              <a:rPr lang="ru-RU" dirty="0"/>
              <a:t>през релета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Управлението на температурата е чрез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команди </a:t>
            </a:r>
            <a:r>
              <a:rPr lang="ru-RU" dirty="0"/>
              <a:t>към климатик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(</a:t>
            </a:r>
            <a:r>
              <a:rPr lang="ru-RU" dirty="0"/>
              <a:t>Bluetooth или </a:t>
            </a:r>
            <a:r>
              <a:rPr lang="ru-RU" dirty="0" smtClean="0"/>
              <a:t>USB</a:t>
            </a:r>
            <a:r>
              <a:rPr lang="en-US" dirty="0" smtClean="0"/>
              <a:t> </a:t>
            </a:r>
            <a:r>
              <a:rPr lang="bg-BG" dirty="0" smtClean="0"/>
              <a:t>модул </a:t>
            </a:r>
            <a:r>
              <a:rPr lang="bg-BG" dirty="0"/>
              <a:t>за дистанционно).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02" y="1772816"/>
            <a:ext cx="5494050" cy="40615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Кратко описание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bg-BG" dirty="0"/>
              <a:t>Архитектура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268760"/>
            <a:ext cx="9259710" cy="5271722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2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Програмни езици и технологии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348880"/>
            <a:ext cx="8946541" cy="3240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bg-BG" dirty="0" smtClean="0"/>
              <a:t>Клиент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HTML5, CSS3, </a:t>
            </a:r>
            <a:r>
              <a:rPr lang="en-US" dirty="0" smtClean="0"/>
              <a:t>JavaScript/jQuery</a:t>
            </a:r>
            <a:endParaRPr lang="bg-BG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bg-BG" dirty="0" smtClean="0"/>
              <a:t>Сървър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Slim PHP framework </a:t>
            </a:r>
            <a:r>
              <a:rPr lang="bg-BG" dirty="0" smtClean="0"/>
              <a:t>за лесно изграждане на </a:t>
            </a:r>
            <a:r>
              <a:rPr lang="en-US" dirty="0" smtClean="0"/>
              <a:t>REST API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PHP, MySQL </a:t>
            </a:r>
            <a:r>
              <a:rPr lang="bg-BG" dirty="0" smtClean="0"/>
              <a:t>и за хост ще използваме </a:t>
            </a:r>
            <a:r>
              <a:rPr lang="en-US" dirty="0" smtClean="0"/>
              <a:t>Apache Web Server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Embedded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Linux 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bg-BG" dirty="0" smtClean="0"/>
              <a:t>Комбинация </a:t>
            </a:r>
            <a:r>
              <a:rPr lang="bg-BG" dirty="0" smtClean="0"/>
              <a:t>от </a:t>
            </a:r>
            <a:r>
              <a:rPr lang="en-US" dirty="0" smtClean="0"/>
              <a:t>C </a:t>
            </a:r>
            <a:r>
              <a:rPr lang="bg-BG" dirty="0" smtClean="0"/>
              <a:t>и </a:t>
            </a:r>
            <a:r>
              <a:rPr lang="en-US" dirty="0" smtClean="0"/>
              <a:t>Python </a:t>
            </a:r>
            <a:r>
              <a:rPr lang="bg-BG" dirty="0" smtClean="0"/>
              <a:t>модули</a:t>
            </a:r>
            <a:endParaRPr lang="bg-BG" dirty="0"/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69" y="968167"/>
            <a:ext cx="3809702" cy="223224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48" y="2729901"/>
            <a:ext cx="1124744" cy="1124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201" y="5505767"/>
            <a:ext cx="3682540" cy="1041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55" y="3228381"/>
            <a:ext cx="854987" cy="854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532" y="3684478"/>
            <a:ext cx="3174603" cy="19047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620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Въведение в </a:t>
            </a:r>
            <a:r>
              <a:rPr lang="en-US" dirty="0"/>
              <a:t>Raspberry Pi </a:t>
            </a:r>
            <a:r>
              <a:rPr lang="en-US" dirty="0">
                <a:solidFill>
                  <a:srgbClr val="EBEBEB"/>
                </a:solidFill>
              </a:rPr>
              <a:t>model </a:t>
            </a:r>
            <a:r>
              <a:rPr lang="en-US" dirty="0" smtClean="0"/>
              <a:t>A</a:t>
            </a:r>
            <a:r>
              <a:rPr lang="en-US" dirty="0"/>
              <a:t>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634" y="2180246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dirty="0">
                <a:latin typeface="Century Gothic" charset="0"/>
              </a:rPr>
              <a:t>Компютър с размер на кредитна карта </a:t>
            </a:r>
          </a:p>
          <a:p>
            <a:r>
              <a:rPr lang="bg-BG" dirty="0">
                <a:latin typeface="Century Gothic" charset="0"/>
              </a:rPr>
              <a:t>Linux</a:t>
            </a:r>
            <a:r>
              <a:rPr lang="en-US" dirty="0">
                <a:latin typeface="Century Gothic" charset="0"/>
              </a:rPr>
              <a:t> </a:t>
            </a:r>
            <a:endParaRPr lang="bg-BG" dirty="0">
              <a:latin typeface="Century Gothic" charset="0"/>
            </a:endParaRPr>
          </a:p>
          <a:p>
            <a:r>
              <a:rPr lang="bg-BG" dirty="0">
                <a:latin typeface="Century Gothic" charset="0"/>
              </a:rPr>
              <a:t>40 GPIO - дигитални </a:t>
            </a:r>
          </a:p>
          <a:p>
            <a:r>
              <a:rPr lang="bg-BG" dirty="0">
                <a:latin typeface="Century Gothic" charset="0"/>
              </a:rPr>
              <a:t>консумация от 0.5 до </a:t>
            </a:r>
            <a:r>
              <a:rPr lang="en-US" dirty="0">
                <a:latin typeface="Century Gothic" charset="0"/>
              </a:rPr>
              <a:t>1W</a:t>
            </a:r>
            <a:r>
              <a:rPr lang="bg-BG" dirty="0">
                <a:latin typeface="Century Gothic" charset="0"/>
              </a:rPr>
              <a:t> </a:t>
            </a:r>
          </a:p>
          <a:p>
            <a:r>
              <a:rPr lang="en-US" dirty="0">
                <a:latin typeface="Century Gothic" charset="0"/>
              </a:rPr>
              <a:t>USB </a:t>
            </a:r>
            <a:endParaRPr lang="bg-BG" dirty="0">
              <a:latin typeface="Century Gothic" charset="0"/>
            </a:endParaRPr>
          </a:p>
          <a:p>
            <a:r>
              <a:rPr lang="en-US" dirty="0">
                <a:latin typeface="Century Gothic" charset="0"/>
              </a:rPr>
              <a:t>700 MHz single-core ARM1176JZF-S </a:t>
            </a:r>
          </a:p>
          <a:p>
            <a:r>
              <a:rPr lang="en-US" dirty="0">
                <a:latin typeface="Century Gothic" charset="0"/>
              </a:rPr>
              <a:t>256 MB (shared with GPU)</a:t>
            </a:r>
          </a:p>
          <a:p>
            <a:endParaRPr lang="bg-BG" dirty="0"/>
          </a:p>
        </p:txBody>
      </p:sp>
      <p:pic>
        <p:nvPicPr>
          <p:cNvPr id="4" name="Content Placeholder 3" descr="A-PLus_1024x10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95" y="2204864"/>
            <a:ext cx="4785410" cy="3188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61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34465" cy="1400530"/>
          </a:xfrm>
        </p:spPr>
        <p:txBody>
          <a:bodyPr/>
          <a:lstStyle/>
          <a:p>
            <a:r>
              <a:rPr lang="bg-BG" dirty="0" smtClean="0"/>
              <a:t>Използвана периферия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bg-BG" dirty="0">
                <a:latin typeface="Century Gothic"/>
              </a:rPr>
              <a:t>фоторезистор - за улавяне на промени в светлината</a:t>
            </a:r>
          </a:p>
          <a:p>
            <a:r>
              <a:rPr lang="bg-BG" dirty="0">
                <a:latin typeface="Century Gothic"/>
              </a:rPr>
              <a:t>термо-сензор - за отчитане на температурата в градуси</a:t>
            </a:r>
          </a:p>
          <a:p>
            <a:r>
              <a:rPr lang="bg-BG" dirty="0">
                <a:latin typeface="Century Gothic"/>
              </a:rPr>
              <a:t>реле</a:t>
            </a:r>
            <a:r>
              <a:rPr lang="ru-RU" dirty="0">
                <a:latin typeface="Century Gothic"/>
              </a:rPr>
              <a:t>- за включване и изключване на осветление</a:t>
            </a:r>
          </a:p>
          <a:p>
            <a:r>
              <a:rPr lang="bg-BG" dirty="0">
                <a:latin typeface="Century Gothic"/>
              </a:rPr>
              <a:t>IR Toy - за контролиране на дистанционно управляеми уреди</a:t>
            </a:r>
          </a:p>
        </p:txBody>
      </p:sp>
    </p:spTree>
    <p:extLst>
      <p:ext uri="{BB962C8B-B14F-4D97-AF65-F5344CB8AC3E}">
        <p14:creationId xmlns:p14="http://schemas.microsoft.com/office/powerpoint/2010/main" val="35465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0_9013.JPG"/>
          <p:cNvPicPr>
            <a:picLocks noGrp="1" noChangeAspect="1"/>
          </p:cNvPicPr>
          <p:nvPr>
            <p:ph idx="1"/>
          </p:nvPr>
        </p:nvPicPr>
        <p:blipFill>
          <a:blip r:embed="rId3"/>
          <a:srcRect l="22954" t="7060" r="9177" b="22204"/>
          <a:stretch>
            <a:fillRect/>
          </a:stretch>
        </p:blipFill>
        <p:spPr>
          <a:xfrm>
            <a:off x="4799856" y="1228851"/>
            <a:ext cx="6240822" cy="4490587"/>
          </a:xfrm>
        </p:spPr>
      </p:pic>
      <p:sp>
        <p:nvSpPr>
          <p:cNvPr id="5" name="TextBox 4"/>
          <p:cNvSpPr txBox="1"/>
          <p:nvPr/>
        </p:nvSpPr>
        <p:spPr>
          <a:xfrm>
            <a:off x="729187" y="365648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err="1">
                <a:latin typeface="Century Gothic"/>
              </a:rPr>
              <a:t>Фоторезистор</a:t>
            </a:r>
            <a:endParaRPr lang="en-US" dirty="0">
              <a:latin typeface="Century Gothic"/>
            </a:endParaRPr>
          </a:p>
        </p:txBody>
      </p:sp>
      <p:pic>
        <p:nvPicPr>
          <p:cNvPr id="3" name="Picture 2" descr="ramka_403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4296177"/>
            <a:ext cx="1514628" cy="1253820"/>
          </a:xfrm>
          <a:prstGeom prst="rect">
            <a:avLst/>
          </a:prstGeom>
        </p:spPr>
      </p:pic>
      <p:pic>
        <p:nvPicPr>
          <p:cNvPr id="6" name="Picture 5" descr="mcp3002-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979" y="2069538"/>
            <a:ext cx="1411615" cy="1404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435" y="1460119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az-Cyrl-AZ" dirty="0" smtClean="0"/>
              <a:t>АЦП </a:t>
            </a:r>
            <a:r>
              <a:rPr lang="en-US" dirty="0"/>
              <a:t>MCP3002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8657" y="5820359"/>
            <a:ext cx="5537504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 smtClean="0">
                <a:latin typeface="Century Gothic"/>
              </a:rPr>
              <a:t>Използван интерфейс </a:t>
            </a:r>
            <a:r>
              <a:rPr lang="en-US" dirty="0" err="1" smtClean="0">
                <a:latin typeface="Century Gothic"/>
              </a:rPr>
              <a:t>за</a:t>
            </a:r>
            <a:r>
              <a:rPr lang="en-US" dirty="0" smtClean="0">
                <a:latin typeface="Century Gothic"/>
              </a:rPr>
              <a:t> </a:t>
            </a:r>
            <a:r>
              <a:rPr lang="en-US" dirty="0" err="1" smtClean="0">
                <a:latin typeface="Century Gothic"/>
              </a:rPr>
              <a:t>комуникация</a:t>
            </a:r>
            <a:r>
              <a:rPr lang="bg-BG" dirty="0" smtClean="0">
                <a:latin typeface="Century Gothic"/>
              </a:rPr>
              <a:t> - </a:t>
            </a:r>
            <a:r>
              <a:rPr lang="en-US" dirty="0" smtClean="0"/>
              <a:t>SPI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46111" y="452718"/>
            <a:ext cx="10634465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az-Cyrl-AZ" dirty="0">
                <a:solidFill>
                  <a:srgbClr val="FFFFFF"/>
                </a:solidFill>
                <a:latin typeface="Century Gothic" charset="0"/>
              </a:rPr>
              <a:t>Фоторезистор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6882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z-Cyrl-AZ" dirty="0" smtClean="0"/>
              <a:t>Термо сензор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7282" y="1596971"/>
            <a:ext cx="1633465" cy="5436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az-Cyrl-AZ" dirty="0" smtClean="0"/>
              <a:t>АЦП</a:t>
            </a:r>
            <a:endParaRPr lang="az-Cyrl-AZ" dirty="0"/>
          </a:p>
          <a:p>
            <a:pPr>
              <a:buFont typeface="Arial" panose="020B0604020202020204" pitchFamily="34" charset="0"/>
              <a:buChar char="•"/>
            </a:pPr>
            <a:endParaRPr lang="az-Cyrl-AZ" dirty="0">
              <a:latin typeface="Century Gothic"/>
            </a:endParaRPr>
          </a:p>
        </p:txBody>
      </p:sp>
      <p:pic>
        <p:nvPicPr>
          <p:cNvPr id="4" name="Picture 3" descr="mcp3002-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282" y="2708920"/>
            <a:ext cx="1411615" cy="1404607"/>
          </a:xfrm>
          <a:prstGeom prst="rect">
            <a:avLst/>
          </a:prstGeom>
        </p:spPr>
      </p:pic>
      <p:pic>
        <p:nvPicPr>
          <p:cNvPr id="5" name="Picture 4" descr="lm3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2240956"/>
            <a:ext cx="2743200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1504" y="1596843"/>
            <a:ext cx="4094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LM35 </a:t>
            </a:r>
            <a:r>
              <a:rPr lang="en-US" sz="2000" dirty="0" err="1"/>
              <a:t>сензор</a:t>
            </a:r>
            <a:r>
              <a:rPr lang="en-US" sz="2000" dirty="0"/>
              <a:t> </a:t>
            </a:r>
            <a:r>
              <a:rPr lang="en-US" sz="2000" dirty="0" err="1"/>
              <a:t>за</a:t>
            </a:r>
            <a:r>
              <a:rPr lang="en-US" sz="2000" dirty="0"/>
              <a:t> </a:t>
            </a:r>
            <a:r>
              <a:rPr lang="en-US" sz="2000" dirty="0" err="1"/>
              <a:t>температура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914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Реле</a:t>
            </a:r>
          </a:p>
        </p:txBody>
      </p:sp>
      <p:pic>
        <p:nvPicPr>
          <p:cNvPr id="4" name="Content Placeholder 3" descr="rele.jpg"/>
          <p:cNvPicPr>
            <a:picLocks noGrp="1" noChangeAspect="1"/>
          </p:cNvPicPr>
          <p:nvPr>
            <p:ph idx="1"/>
          </p:nvPr>
        </p:nvPicPr>
        <p:blipFill>
          <a:blip r:embed="rId3"/>
          <a:srcRect l="203" t="-56" r="52" b="56"/>
          <a:stretch>
            <a:fillRect/>
          </a:stretch>
        </p:blipFill>
        <p:spPr>
          <a:xfrm>
            <a:off x="2724710" y="1139987"/>
            <a:ext cx="7171314" cy="5392808"/>
          </a:xfrm>
        </p:spPr>
      </p:pic>
      <p:sp>
        <p:nvSpPr>
          <p:cNvPr id="5" name="Rectangle 4"/>
          <p:cNvSpPr/>
          <p:nvPr/>
        </p:nvSpPr>
        <p:spPr>
          <a:xfrm>
            <a:off x="2797159" y="3698875"/>
            <a:ext cx="3444891" cy="24363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odel_A--300x2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448" y="3885588"/>
            <a:ext cx="2743200" cy="2057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0410" y="3623921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GPIO 3.3V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2659" y="5874976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5V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36720" y="5852256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GND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2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697</Words>
  <Application>Microsoft Office PowerPoint</Application>
  <PresentationFormat>Widescreen</PresentationFormat>
  <Paragraphs>114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Candara</vt:lpstr>
      <vt:lpstr>Century Gothic</vt:lpstr>
      <vt:lpstr>Wingdings</vt:lpstr>
      <vt:lpstr>Wingdings 3</vt:lpstr>
      <vt:lpstr>Ion</vt:lpstr>
      <vt:lpstr>Система за управление в „Умна къща“</vt:lpstr>
      <vt:lpstr>PowerPoint Presentation</vt:lpstr>
      <vt:lpstr>PowerPoint Presentation</vt:lpstr>
      <vt:lpstr>Програмни езици и технологии</vt:lpstr>
      <vt:lpstr>Въведение в Raspberry Pi model A+</vt:lpstr>
      <vt:lpstr>Използвана периферия</vt:lpstr>
      <vt:lpstr>PowerPoint Presentation</vt:lpstr>
      <vt:lpstr>Термо сензор</vt:lpstr>
      <vt:lpstr>Реле</vt:lpstr>
      <vt:lpstr>IR Toy v.2</vt:lpstr>
      <vt:lpstr>IR Toy v.2</vt:lpstr>
      <vt:lpstr>IR Toy v.2</vt:lpstr>
      <vt:lpstr>IR Toy v.2</vt:lpstr>
      <vt:lpstr>IR Toy v.2</vt:lpstr>
      <vt:lpstr>IR Toy v.2</vt:lpstr>
      <vt:lpstr>IR Toy v.2</vt:lpstr>
      <vt:lpstr>PowerPoint Presentation</vt:lpstr>
      <vt:lpstr>Разпределение на задачите </vt:lpstr>
      <vt:lpstr>Благодарим за вниманието!  Въпроси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управление в „Умна къща“</dc:title>
  <dc:creator/>
  <cp:keywords/>
  <cp:lastModifiedBy/>
  <cp:revision>5</cp:revision>
  <dcterms:created xsi:type="dcterms:W3CDTF">2015-04-20T08:09:15Z</dcterms:created>
  <dcterms:modified xsi:type="dcterms:W3CDTF">2015-04-21T16:09:00Z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